
<file path=[Content_Types].xml><?xml version="1.0" encoding="utf-8"?>
<Types xmlns="http://schemas.openxmlformats.org/package/2006/content-types">
  <Override PartName="/ppt/charts/chart1.xml" ContentType="application/vnd.openxmlformats-officedocument.drawingml.chart+xml"/>
  <Override PartName="/customXml/itemProps2.xml" ContentType="application/vnd.openxmlformats-officedocument.customXmlProperties+xml"/>
  <Override PartName="/ppt/slideLayouts/slideLayout1.xml" ContentType="application/vnd.openxmlformats-officedocument.presentationml.slideLayout+xml"/>
  <Default Extension="png" ContentType="image/png"/>
  <Default Extension="jpeg" ContentType="image/jpeg"/>
  <Default Extension="xml" ContentType="application/xml"/>
  <Default Extension="rels" ContentType="application/vnd.openxmlformats-package.relationships+xml"/>
  <Override PartName="/ppt/tableStyles.xml" ContentType="application/vnd.openxmlformats-officedocument.presentationml.tableStyles+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customXml/itemProps3.xml" ContentType="application/vnd.openxmlformats-officedocument.customXmlProperties+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Override PartName="/customXml/itemProps1.xml" ContentType="application/vnd.openxmlformats-officedocument.customXmlProperties+xml"/>
  <Override PartName="/ppt/viewProps.xml" ContentType="application/vnd.openxmlformats-officedocument.presentationml.viewProps+xml"/>
  <Override PartName="/ppt/slideLayouts/slideLayout9.xml" ContentType="application/vnd.openxmlformats-officedocument.presentationml.slideLayout+xml"/>
  <Override PartName="/ppt/presentation.xml" ContentType="application/vnd.openxmlformats-officedocument.presentationml.presentation.main+xml"/>
  <Override PartName="/ppt/handoutMasters/handoutMaster1.xml" ContentType="application/vnd.openxmlformats-officedocument.presentationml.handoutMaster+xml"/>
  <Override PartName="/ppt/slideLayouts/slideLayout7.xml" ContentType="application/vnd.openxmlformats-officedocument.presentationml.slideLayout+xml"/>
  <Override PartName="/ppt/theme/theme3.xml" ContentType="application/vnd.openxmlformats-officedocument.theme+xml"/>
  <Override PartName="/ppt/notesMasters/notesMaster1.xml" ContentType="application/vnd.openxmlformats-officedocument.presentationml.notesMaster+xml"/>
  <Override PartName="/docProps/custom.xml" ContentType="application/vnd.openxmlformats-officedocument.custom-properties+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4"/>
  </p:sldMasterIdLst>
  <p:notesMasterIdLst>
    <p:notesMasterId r:id="rId6"/>
  </p:notesMasterIdLst>
  <p:handoutMasterIdLst>
    <p:handoutMasterId r:id="rId7"/>
  </p:handoutMasterIdLst>
  <p:sldIdLst>
    <p:sldId id="256" r:id="rId5"/>
  </p:sldIdLst>
  <p:sldSz cx="21964650" cy="30961013"/>
  <p:notesSz cx="29456063" cy="41748075"/>
  <p:defaultTextStyle>
    <a:defPPr>
      <a:defRPr lang="en-US"/>
    </a:defPPr>
    <a:lvl1pPr algn="l" rtl="0" fontAlgn="base">
      <a:spcBef>
        <a:spcPct val="0"/>
      </a:spcBef>
      <a:spcAft>
        <a:spcPct val="0"/>
      </a:spcAft>
      <a:defRPr sz="8200" kern="1200">
        <a:solidFill>
          <a:schemeClr val="tx1"/>
        </a:solidFill>
        <a:latin typeface="Arial" charset="0"/>
        <a:ea typeface="+mn-ea"/>
        <a:cs typeface="+mn-cs"/>
      </a:defRPr>
    </a:lvl1pPr>
    <a:lvl2pPr marL="457200" algn="l" rtl="0" fontAlgn="base">
      <a:spcBef>
        <a:spcPct val="0"/>
      </a:spcBef>
      <a:spcAft>
        <a:spcPct val="0"/>
      </a:spcAft>
      <a:defRPr sz="8200" kern="1200">
        <a:solidFill>
          <a:schemeClr val="tx1"/>
        </a:solidFill>
        <a:latin typeface="Arial" charset="0"/>
        <a:ea typeface="+mn-ea"/>
        <a:cs typeface="+mn-cs"/>
      </a:defRPr>
    </a:lvl2pPr>
    <a:lvl3pPr marL="914400" algn="l" rtl="0" fontAlgn="base">
      <a:spcBef>
        <a:spcPct val="0"/>
      </a:spcBef>
      <a:spcAft>
        <a:spcPct val="0"/>
      </a:spcAft>
      <a:defRPr sz="8200" kern="1200">
        <a:solidFill>
          <a:schemeClr val="tx1"/>
        </a:solidFill>
        <a:latin typeface="Arial" charset="0"/>
        <a:ea typeface="+mn-ea"/>
        <a:cs typeface="+mn-cs"/>
      </a:defRPr>
    </a:lvl3pPr>
    <a:lvl4pPr marL="1371600" algn="l" rtl="0" fontAlgn="base">
      <a:spcBef>
        <a:spcPct val="0"/>
      </a:spcBef>
      <a:spcAft>
        <a:spcPct val="0"/>
      </a:spcAft>
      <a:defRPr sz="8200" kern="1200">
        <a:solidFill>
          <a:schemeClr val="tx1"/>
        </a:solidFill>
        <a:latin typeface="Arial" charset="0"/>
        <a:ea typeface="+mn-ea"/>
        <a:cs typeface="+mn-cs"/>
      </a:defRPr>
    </a:lvl4pPr>
    <a:lvl5pPr marL="1828800" algn="l" rtl="0" fontAlgn="base">
      <a:spcBef>
        <a:spcPct val="0"/>
      </a:spcBef>
      <a:spcAft>
        <a:spcPct val="0"/>
      </a:spcAft>
      <a:defRPr sz="8200" kern="1200">
        <a:solidFill>
          <a:schemeClr val="tx1"/>
        </a:solidFill>
        <a:latin typeface="Arial" charset="0"/>
        <a:ea typeface="+mn-ea"/>
        <a:cs typeface="+mn-cs"/>
      </a:defRPr>
    </a:lvl5pPr>
    <a:lvl6pPr marL="2286000" algn="l" defTabSz="914400" rtl="0" eaLnBrk="1" latinLnBrk="0" hangingPunct="1">
      <a:defRPr sz="8200" kern="1200">
        <a:solidFill>
          <a:schemeClr val="tx1"/>
        </a:solidFill>
        <a:latin typeface="Arial" charset="0"/>
        <a:ea typeface="+mn-ea"/>
        <a:cs typeface="+mn-cs"/>
      </a:defRPr>
    </a:lvl6pPr>
    <a:lvl7pPr marL="2743200" algn="l" defTabSz="914400" rtl="0" eaLnBrk="1" latinLnBrk="0" hangingPunct="1">
      <a:defRPr sz="8200" kern="1200">
        <a:solidFill>
          <a:schemeClr val="tx1"/>
        </a:solidFill>
        <a:latin typeface="Arial" charset="0"/>
        <a:ea typeface="+mn-ea"/>
        <a:cs typeface="+mn-cs"/>
      </a:defRPr>
    </a:lvl7pPr>
    <a:lvl8pPr marL="3200400" algn="l" defTabSz="914400" rtl="0" eaLnBrk="1" latinLnBrk="0" hangingPunct="1">
      <a:defRPr sz="8200" kern="1200">
        <a:solidFill>
          <a:schemeClr val="tx1"/>
        </a:solidFill>
        <a:latin typeface="Arial" charset="0"/>
        <a:ea typeface="+mn-ea"/>
        <a:cs typeface="+mn-cs"/>
      </a:defRPr>
    </a:lvl8pPr>
    <a:lvl9pPr marL="3657600" algn="l" defTabSz="914400" rtl="0" eaLnBrk="1" latinLnBrk="0" hangingPunct="1">
      <a:defRPr sz="8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E0E11B"/>
    <a:srgbClr val="3861AA"/>
    <a:srgbClr val="D8D8FF"/>
    <a:srgbClr val="CCCCFF"/>
    <a:srgbClr val="E8FFFF"/>
    <a:srgbClr val="E5FFFF"/>
    <a:srgbClr val="CCFFFF"/>
    <a:srgbClr val="CCFFCC"/>
  </p:clrMru>
  <p:extLst>
    <p:ext uri="{E76CE94A-603C-4142-B9EB-6D1370010A27}">
      <p14:discardImageEditData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inimized" horzBarState="maximized">
    <p:restoredLeft sz="15620" autoAdjust="0"/>
    <p:restoredTop sz="94660" autoAdjust="0"/>
  </p:normalViewPr>
  <p:slideViewPr>
    <p:cSldViewPr snapToGrid="0">
      <p:cViewPr>
        <p:scale>
          <a:sx n="50" d="100"/>
          <a:sy n="50" d="100"/>
        </p:scale>
        <p:origin x="-2808" y="3112"/>
      </p:cViewPr>
      <p:guideLst>
        <p:guide orient="horz" pos="9752"/>
        <p:guide pos="6918"/>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tevenmurray:chep2012:overall-performance-gains-SUN-vs-IBM-0420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n-GB" sz="2000"/>
            </a:pPr>
            <a:r>
              <a:rPr lang="en-US" sz="2000"/>
              <a:t>Drive write performance, MB/s</a:t>
            </a:r>
          </a:p>
        </c:rich>
      </c:tx>
      <c:layout/>
    </c:title>
    <c:plotArea>
      <c:layout>
        <c:manualLayout>
          <c:layoutTarget val="inner"/>
          <c:xMode val="edge"/>
          <c:yMode val="edge"/>
          <c:x val="0.122088861513875"/>
          <c:y val="0.0990162090394438"/>
          <c:w val="0.802845382963493"/>
          <c:h val="0.775886149477217"/>
        </c:manualLayout>
      </c:layout>
      <c:scatterChart>
        <c:scatterStyle val="smoothMarker"/>
        <c:ser>
          <c:idx val="2"/>
          <c:order val="0"/>
          <c:tx>
            <c:strRef>
              <c:f>'generic-plot-sun-details'!$D$6</c:f>
              <c:strCache>
                <c:ptCount val="1"/>
                <c:pt idx="0">
                  <c:v>1 flush per N GB</c:v>
                </c:pt>
              </c:strCache>
            </c:strRef>
          </c:tx>
          <c:spPr>
            <a:ln>
              <a:solidFill>
                <a:schemeClr val="accent6"/>
              </a:solidFill>
            </a:ln>
          </c:spPr>
          <c:marker>
            <c:spPr>
              <a:solidFill>
                <a:schemeClr val="accent6"/>
              </a:solidFill>
              <a:ln>
                <a:solidFill>
                  <a:schemeClr val="accent6"/>
                </a:solidFill>
              </a:ln>
            </c:spPr>
          </c:marker>
          <c:xVal>
            <c:numRef>
              <c:f>'generic-plot-sun-details'!$A$7:$A$15</c:f>
              <c:numCache>
                <c:formatCode>General</c:formatCode>
                <c:ptCount val="9"/>
                <c:pt idx="0">
                  <c:v>0.0</c:v>
                </c:pt>
                <c:pt idx="1">
                  <c:v>0.25</c:v>
                </c:pt>
                <c:pt idx="2">
                  <c:v>1.0</c:v>
                </c:pt>
                <c:pt idx="3">
                  <c:v>2.5</c:v>
                </c:pt>
                <c:pt idx="4">
                  <c:v>5.0</c:v>
                </c:pt>
                <c:pt idx="5">
                  <c:v>10.0</c:v>
                </c:pt>
                <c:pt idx="6">
                  <c:v>100.0</c:v>
                </c:pt>
                <c:pt idx="7">
                  <c:v>250.0</c:v>
                </c:pt>
                <c:pt idx="8">
                  <c:v>500.0</c:v>
                </c:pt>
              </c:numCache>
            </c:numRef>
          </c:xVal>
          <c:yVal>
            <c:numRef>
              <c:f>'generic-plot-sun-details'!$D$7:$D$15</c:f>
              <c:numCache>
                <c:formatCode>General</c:formatCode>
                <c:ptCount val="9"/>
                <c:pt idx="0">
                  <c:v>0.0</c:v>
                </c:pt>
                <c:pt idx="1">
                  <c:v>0.833</c:v>
                </c:pt>
                <c:pt idx="2">
                  <c:v>2.8</c:v>
                </c:pt>
                <c:pt idx="3">
                  <c:v>8.33</c:v>
                </c:pt>
                <c:pt idx="4">
                  <c:v>16.0</c:v>
                </c:pt>
                <c:pt idx="5">
                  <c:v>25.0</c:v>
                </c:pt>
                <c:pt idx="6">
                  <c:v>110.9</c:v>
                </c:pt>
                <c:pt idx="7">
                  <c:v>120.1</c:v>
                </c:pt>
                <c:pt idx="8">
                  <c:v>121.2</c:v>
                </c:pt>
              </c:numCache>
            </c:numRef>
          </c:yVal>
          <c:smooth val="1"/>
        </c:ser>
        <c:ser>
          <c:idx val="1"/>
          <c:order val="1"/>
          <c:tx>
            <c:strRef>
              <c:f>'generic-plot-sun-details'!$C$6</c:f>
              <c:strCache>
                <c:ptCount val="1"/>
                <c:pt idx="0">
                  <c:v>1 flush per file</c:v>
                </c:pt>
              </c:strCache>
            </c:strRef>
          </c:tx>
          <c:spPr>
            <a:ln>
              <a:solidFill>
                <a:schemeClr val="bg2"/>
              </a:solidFill>
            </a:ln>
          </c:spPr>
          <c:marker>
            <c:spPr>
              <a:solidFill>
                <a:schemeClr val="bg2"/>
              </a:solidFill>
              <a:ln>
                <a:solidFill>
                  <a:schemeClr val="bg2"/>
                </a:solidFill>
              </a:ln>
            </c:spPr>
          </c:marker>
          <c:xVal>
            <c:numRef>
              <c:f>'generic-plot-sun-details'!$A$7:$A$15</c:f>
              <c:numCache>
                <c:formatCode>General</c:formatCode>
                <c:ptCount val="9"/>
                <c:pt idx="0">
                  <c:v>0.0</c:v>
                </c:pt>
                <c:pt idx="1">
                  <c:v>0.25</c:v>
                </c:pt>
                <c:pt idx="2">
                  <c:v>1.0</c:v>
                </c:pt>
                <c:pt idx="3">
                  <c:v>2.5</c:v>
                </c:pt>
                <c:pt idx="4">
                  <c:v>5.0</c:v>
                </c:pt>
                <c:pt idx="5">
                  <c:v>10.0</c:v>
                </c:pt>
                <c:pt idx="6">
                  <c:v>100.0</c:v>
                </c:pt>
                <c:pt idx="7">
                  <c:v>250.0</c:v>
                </c:pt>
                <c:pt idx="8">
                  <c:v>500.0</c:v>
                </c:pt>
              </c:numCache>
            </c:numRef>
          </c:xVal>
          <c:yVal>
            <c:numRef>
              <c:f>'generic-plot-sun-details'!$C$7:$C$15</c:f>
              <c:numCache>
                <c:formatCode>General</c:formatCode>
                <c:ptCount val="9"/>
                <c:pt idx="0">
                  <c:v>0.0</c:v>
                </c:pt>
                <c:pt idx="1">
                  <c:v>0.16</c:v>
                </c:pt>
                <c:pt idx="2">
                  <c:v>0.47</c:v>
                </c:pt>
                <c:pt idx="3">
                  <c:v>1.36</c:v>
                </c:pt>
                <c:pt idx="4">
                  <c:v>2.6</c:v>
                </c:pt>
                <c:pt idx="5">
                  <c:v>5.26</c:v>
                </c:pt>
                <c:pt idx="6">
                  <c:v>37.91</c:v>
                </c:pt>
                <c:pt idx="7">
                  <c:v>62.94</c:v>
                </c:pt>
                <c:pt idx="8">
                  <c:v>81.73</c:v>
                </c:pt>
              </c:numCache>
            </c:numRef>
          </c:yVal>
          <c:smooth val="1"/>
        </c:ser>
        <c:ser>
          <c:idx val="0"/>
          <c:order val="2"/>
          <c:tx>
            <c:strRef>
              <c:f>'generic-plot-sun-details'!$B$6</c:f>
              <c:strCache>
                <c:ptCount val="1"/>
                <c:pt idx="0">
                  <c:v>3 flushes per file</c:v>
                </c:pt>
              </c:strCache>
            </c:strRef>
          </c:tx>
          <c:xVal>
            <c:numRef>
              <c:f>'generic-plot-sun-details'!$A$7:$A$15</c:f>
              <c:numCache>
                <c:formatCode>General</c:formatCode>
                <c:ptCount val="9"/>
                <c:pt idx="0">
                  <c:v>0.0</c:v>
                </c:pt>
                <c:pt idx="1">
                  <c:v>0.25</c:v>
                </c:pt>
                <c:pt idx="2">
                  <c:v>1.0</c:v>
                </c:pt>
                <c:pt idx="3">
                  <c:v>2.5</c:v>
                </c:pt>
                <c:pt idx="4">
                  <c:v>5.0</c:v>
                </c:pt>
                <c:pt idx="5">
                  <c:v>10.0</c:v>
                </c:pt>
                <c:pt idx="6">
                  <c:v>100.0</c:v>
                </c:pt>
                <c:pt idx="7">
                  <c:v>250.0</c:v>
                </c:pt>
                <c:pt idx="8">
                  <c:v>500.0</c:v>
                </c:pt>
              </c:numCache>
            </c:numRef>
          </c:xVal>
          <c:yVal>
            <c:numRef>
              <c:f>'generic-plot-sun-details'!$B$7:$B$15</c:f>
              <c:numCache>
                <c:formatCode>General</c:formatCode>
                <c:ptCount val="9"/>
                <c:pt idx="0">
                  <c:v>0.0</c:v>
                </c:pt>
                <c:pt idx="1">
                  <c:v>0.045</c:v>
                </c:pt>
                <c:pt idx="2">
                  <c:v>0.189</c:v>
                </c:pt>
                <c:pt idx="3">
                  <c:v>0.47</c:v>
                </c:pt>
                <c:pt idx="4">
                  <c:v>0.93</c:v>
                </c:pt>
                <c:pt idx="5">
                  <c:v>1.861</c:v>
                </c:pt>
                <c:pt idx="6">
                  <c:v>16.483</c:v>
                </c:pt>
                <c:pt idx="7">
                  <c:v>34.186</c:v>
                </c:pt>
                <c:pt idx="8">
                  <c:v>54.188</c:v>
                </c:pt>
              </c:numCache>
            </c:numRef>
          </c:yVal>
          <c:smooth val="1"/>
        </c:ser>
        <c:axId val="610948232"/>
        <c:axId val="497634984"/>
      </c:scatterChart>
      <c:valAx>
        <c:axId val="610948232"/>
        <c:scaling>
          <c:orientation val="minMax"/>
        </c:scaling>
        <c:axPos val="b"/>
        <c:title>
          <c:tx>
            <c:rich>
              <a:bodyPr/>
              <a:lstStyle/>
              <a:p>
                <a:pPr>
                  <a:defRPr lang="en-GB" sz="1800"/>
                </a:pPr>
                <a:r>
                  <a:rPr lang="en-US" sz="1800"/>
                  <a:t>file size, MB</a:t>
                </a:r>
              </a:p>
            </c:rich>
          </c:tx>
          <c:layout/>
        </c:title>
        <c:numFmt formatCode="General" sourceLinked="1"/>
        <c:tickLblPos val="nextTo"/>
        <c:txPr>
          <a:bodyPr/>
          <a:lstStyle/>
          <a:p>
            <a:pPr>
              <a:defRPr lang="en-GB"/>
            </a:pPr>
            <a:endParaRPr lang="en-US"/>
          </a:p>
        </c:txPr>
        <c:crossAx val="497634984"/>
        <c:crosses val="autoZero"/>
        <c:crossBetween val="midCat"/>
      </c:valAx>
      <c:valAx>
        <c:axId val="497634984"/>
        <c:scaling>
          <c:orientation val="minMax"/>
        </c:scaling>
        <c:axPos val="l"/>
        <c:majorGridlines/>
        <c:title>
          <c:tx>
            <c:rich>
              <a:bodyPr/>
              <a:lstStyle/>
              <a:p>
                <a:pPr>
                  <a:defRPr lang="en-GB" sz="1800"/>
                </a:pPr>
                <a:r>
                  <a:rPr lang="en-US" sz="1800"/>
                  <a:t>speed, MB/s</a:t>
                </a:r>
              </a:p>
            </c:rich>
          </c:tx>
          <c:layout/>
        </c:title>
        <c:numFmt formatCode="General" sourceLinked="1"/>
        <c:tickLblPos val="nextTo"/>
        <c:txPr>
          <a:bodyPr/>
          <a:lstStyle/>
          <a:p>
            <a:pPr>
              <a:defRPr lang="en-GB"/>
            </a:pPr>
            <a:endParaRPr lang="en-US"/>
          </a:p>
        </c:txPr>
        <c:crossAx val="610948232"/>
        <c:crosses val="autoZero"/>
        <c:crossBetween val="midCat"/>
      </c:valAx>
      <c:spPr>
        <a:solidFill>
          <a:schemeClr val="bg1"/>
        </a:solidFill>
      </c:spPr>
    </c:plotArea>
    <c:legend>
      <c:legendPos val="r"/>
      <c:layout>
        <c:manualLayout>
          <c:xMode val="edge"/>
          <c:yMode val="edge"/>
          <c:x val="0.708963393317907"/>
          <c:y val="0.662511018089952"/>
          <c:w val="0.215524129779761"/>
          <c:h val="0.204907521805676"/>
        </c:manualLayout>
      </c:layout>
      <c:spPr>
        <a:solidFill>
          <a:schemeClr val="bg1"/>
        </a:solidFill>
      </c:spPr>
      <c:txPr>
        <a:bodyPr/>
        <a:lstStyle/>
        <a:p>
          <a:pPr>
            <a:defRPr lang="en-GB" u="none">
              <a:solidFill>
                <a:schemeClr val="tx1"/>
              </a:solidFill>
            </a:defRPr>
          </a:pPr>
          <a:endParaRPr lang="en-US"/>
        </a:p>
      </c:txPr>
    </c:legend>
    <c:plotVisOnly val="1"/>
    <c:dispBlanksAs val="gap"/>
  </c:chart>
  <c:txPr>
    <a:bodyPr/>
    <a:lstStyle/>
    <a:p>
      <a:pPr>
        <a:defRPr sz="1200"/>
      </a:pPr>
      <a:endParaRPr lang="en-US"/>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12803188" cy="2057400"/>
          </a:xfrm>
          <a:prstGeom prst="rect">
            <a:avLst/>
          </a:prstGeom>
          <a:noFill/>
          <a:ln w="9525">
            <a:noFill/>
            <a:miter lim="800000"/>
            <a:headEnd/>
            <a:tailEnd/>
          </a:ln>
          <a:effectLst/>
        </p:spPr>
        <p:txBody>
          <a:bodyPr vert="horz" wrap="square" lIns="90529" tIns="45267" rIns="90529" bIns="45267" numCol="1" anchor="t" anchorCtr="0" compatLnSpc="1">
            <a:prstTxWarp prst="textNoShape">
              <a:avLst/>
            </a:prstTxWarp>
          </a:bodyPr>
          <a:lstStyle>
            <a:lvl1pPr defTabSz="901700">
              <a:defRPr sz="1300" smtClean="0"/>
            </a:lvl1pPr>
          </a:lstStyle>
          <a:p>
            <a:pPr>
              <a:defRPr/>
            </a:pPr>
            <a:endParaRPr lang="it-IT"/>
          </a:p>
        </p:txBody>
      </p:sp>
      <p:sp>
        <p:nvSpPr>
          <p:cNvPr id="16387" name="Rectangle 3"/>
          <p:cNvSpPr>
            <a:spLocks noGrp="1" noChangeArrowheads="1"/>
          </p:cNvSpPr>
          <p:nvPr>
            <p:ph type="dt" sz="quarter" idx="1"/>
          </p:nvPr>
        </p:nvSpPr>
        <p:spPr bwMode="auto">
          <a:xfrm>
            <a:off x="16690975" y="0"/>
            <a:ext cx="12726988" cy="2057400"/>
          </a:xfrm>
          <a:prstGeom prst="rect">
            <a:avLst/>
          </a:prstGeom>
          <a:noFill/>
          <a:ln w="9525">
            <a:noFill/>
            <a:miter lim="800000"/>
            <a:headEnd/>
            <a:tailEnd/>
          </a:ln>
          <a:effectLst/>
        </p:spPr>
        <p:txBody>
          <a:bodyPr vert="horz" wrap="square" lIns="90529" tIns="45267" rIns="90529" bIns="45267" numCol="1" anchor="t" anchorCtr="0" compatLnSpc="1">
            <a:prstTxWarp prst="textNoShape">
              <a:avLst/>
            </a:prstTxWarp>
          </a:bodyPr>
          <a:lstStyle>
            <a:lvl1pPr algn="r" defTabSz="901700">
              <a:defRPr sz="1300" smtClean="0"/>
            </a:lvl1pPr>
          </a:lstStyle>
          <a:p>
            <a:pPr>
              <a:defRPr/>
            </a:pPr>
            <a:fld id="{62F2FBD1-00C6-4929-BBF7-75F3ADBAE271}" type="datetimeFigureOut">
              <a:rPr lang="it-IT"/>
              <a:pPr>
                <a:defRPr/>
              </a:pPr>
              <a:t>5/16/12</a:t>
            </a:fld>
            <a:endParaRPr lang="it-IT"/>
          </a:p>
        </p:txBody>
      </p:sp>
      <p:sp>
        <p:nvSpPr>
          <p:cNvPr id="16388" name="Rectangle 4"/>
          <p:cNvSpPr>
            <a:spLocks noGrp="1" noChangeArrowheads="1"/>
          </p:cNvSpPr>
          <p:nvPr>
            <p:ph type="ftr" sz="quarter" idx="2"/>
          </p:nvPr>
        </p:nvSpPr>
        <p:spPr bwMode="auto">
          <a:xfrm>
            <a:off x="0" y="39622413"/>
            <a:ext cx="12803188" cy="2132012"/>
          </a:xfrm>
          <a:prstGeom prst="rect">
            <a:avLst/>
          </a:prstGeom>
          <a:noFill/>
          <a:ln w="9525">
            <a:noFill/>
            <a:miter lim="800000"/>
            <a:headEnd/>
            <a:tailEnd/>
          </a:ln>
          <a:effectLst/>
        </p:spPr>
        <p:txBody>
          <a:bodyPr vert="horz" wrap="square" lIns="90529" tIns="45267" rIns="90529" bIns="45267" numCol="1" anchor="b" anchorCtr="0" compatLnSpc="1">
            <a:prstTxWarp prst="textNoShape">
              <a:avLst/>
            </a:prstTxWarp>
          </a:bodyPr>
          <a:lstStyle>
            <a:lvl1pPr defTabSz="901700">
              <a:defRPr sz="1300" smtClean="0"/>
            </a:lvl1pPr>
          </a:lstStyle>
          <a:p>
            <a:pPr>
              <a:defRPr/>
            </a:pPr>
            <a:endParaRPr lang="it-IT"/>
          </a:p>
        </p:txBody>
      </p:sp>
      <p:sp>
        <p:nvSpPr>
          <p:cNvPr id="16389" name="Rectangle 5"/>
          <p:cNvSpPr>
            <a:spLocks noGrp="1" noChangeArrowheads="1"/>
          </p:cNvSpPr>
          <p:nvPr>
            <p:ph type="sldNum" sz="quarter" idx="3"/>
          </p:nvPr>
        </p:nvSpPr>
        <p:spPr bwMode="auto">
          <a:xfrm>
            <a:off x="16690975" y="39622413"/>
            <a:ext cx="12726988" cy="2132012"/>
          </a:xfrm>
          <a:prstGeom prst="rect">
            <a:avLst/>
          </a:prstGeom>
          <a:noFill/>
          <a:ln w="9525">
            <a:noFill/>
            <a:miter lim="800000"/>
            <a:headEnd/>
            <a:tailEnd/>
          </a:ln>
          <a:effectLst/>
        </p:spPr>
        <p:txBody>
          <a:bodyPr vert="horz" wrap="square" lIns="90529" tIns="45267" rIns="90529" bIns="45267" numCol="1" anchor="b" anchorCtr="0" compatLnSpc="1">
            <a:prstTxWarp prst="textNoShape">
              <a:avLst/>
            </a:prstTxWarp>
          </a:bodyPr>
          <a:lstStyle>
            <a:lvl1pPr algn="r" defTabSz="901700">
              <a:defRPr sz="1300" smtClean="0"/>
            </a:lvl1pPr>
          </a:lstStyle>
          <a:p>
            <a:pPr>
              <a:defRPr/>
            </a:pPr>
            <a:fld id="{79C34823-9A5D-4F7A-AEBD-AB6EEF0B83F4}" type="slidenum">
              <a:rPr lang="it-IT"/>
              <a:pPr>
                <a:defRPr/>
              </a:pPr>
              <a:t>‹#›</a:t>
            </a:fld>
            <a:endParaRPr lang="it-IT"/>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4223479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12803188" cy="2057400"/>
          </a:xfrm>
          <a:prstGeom prst="rect">
            <a:avLst/>
          </a:prstGeom>
          <a:noFill/>
          <a:ln w="9525">
            <a:noFill/>
            <a:miter lim="800000"/>
            <a:headEnd/>
            <a:tailEnd/>
          </a:ln>
          <a:effectLst/>
        </p:spPr>
        <p:txBody>
          <a:bodyPr vert="horz" wrap="square" lIns="90529" tIns="45267" rIns="90529" bIns="45267" numCol="1" anchor="t" anchorCtr="0" compatLnSpc="1">
            <a:prstTxWarp prst="textNoShape">
              <a:avLst/>
            </a:prstTxWarp>
          </a:bodyPr>
          <a:lstStyle>
            <a:lvl1pPr defTabSz="901700">
              <a:defRPr sz="1300" smtClean="0"/>
            </a:lvl1pPr>
          </a:lstStyle>
          <a:p>
            <a:pPr>
              <a:defRPr/>
            </a:pPr>
            <a:endParaRPr lang="it-IT"/>
          </a:p>
        </p:txBody>
      </p:sp>
      <p:sp>
        <p:nvSpPr>
          <p:cNvPr id="14339" name="Rectangle 3"/>
          <p:cNvSpPr>
            <a:spLocks noGrp="1" noChangeArrowheads="1"/>
          </p:cNvSpPr>
          <p:nvPr>
            <p:ph type="dt" idx="1"/>
          </p:nvPr>
        </p:nvSpPr>
        <p:spPr bwMode="auto">
          <a:xfrm>
            <a:off x="16690975" y="0"/>
            <a:ext cx="12726988" cy="2057400"/>
          </a:xfrm>
          <a:prstGeom prst="rect">
            <a:avLst/>
          </a:prstGeom>
          <a:noFill/>
          <a:ln w="9525">
            <a:noFill/>
            <a:miter lim="800000"/>
            <a:headEnd/>
            <a:tailEnd/>
          </a:ln>
          <a:effectLst/>
        </p:spPr>
        <p:txBody>
          <a:bodyPr vert="horz" wrap="square" lIns="90529" tIns="45267" rIns="90529" bIns="45267" numCol="1" anchor="t" anchorCtr="0" compatLnSpc="1">
            <a:prstTxWarp prst="textNoShape">
              <a:avLst/>
            </a:prstTxWarp>
          </a:bodyPr>
          <a:lstStyle>
            <a:lvl1pPr algn="r" defTabSz="901700">
              <a:defRPr sz="1300" smtClean="0"/>
            </a:lvl1pPr>
          </a:lstStyle>
          <a:p>
            <a:pPr>
              <a:defRPr/>
            </a:pPr>
            <a:fld id="{AD0759B2-753D-477C-A409-D6DA2D3225C4}" type="datetimeFigureOut">
              <a:rPr lang="it-IT"/>
              <a:pPr>
                <a:defRPr/>
              </a:pPr>
              <a:t>5/16/12</a:t>
            </a:fld>
            <a:endParaRPr lang="it-IT"/>
          </a:p>
        </p:txBody>
      </p:sp>
      <p:sp>
        <p:nvSpPr>
          <p:cNvPr id="3076" name="Rectangle 4"/>
          <p:cNvSpPr>
            <a:spLocks noGrp="1" noRot="1" noChangeAspect="1" noChangeArrowheads="1" noTextEdit="1"/>
          </p:cNvSpPr>
          <p:nvPr>
            <p:ph type="sldImg" idx="2"/>
          </p:nvPr>
        </p:nvSpPr>
        <p:spPr bwMode="auto">
          <a:xfrm>
            <a:off x="9144000" y="3127375"/>
            <a:ext cx="11129963" cy="15689263"/>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3963988" y="19818350"/>
            <a:ext cx="21567775" cy="18816638"/>
          </a:xfrm>
          <a:prstGeom prst="rect">
            <a:avLst/>
          </a:prstGeom>
          <a:noFill/>
          <a:ln w="9525">
            <a:noFill/>
            <a:miter lim="800000"/>
            <a:headEnd/>
            <a:tailEnd/>
          </a:ln>
          <a:effectLst/>
        </p:spPr>
        <p:txBody>
          <a:bodyPr vert="horz" wrap="square" lIns="90529" tIns="45267" rIns="90529" bIns="45267" numCol="1" anchor="t" anchorCtr="0" compatLnSpc="1">
            <a:prstTxWarp prst="textNoShape">
              <a:avLst/>
            </a:prstTxWarp>
          </a:bodyPr>
          <a:lstStyle/>
          <a:p>
            <a:pPr lvl="0"/>
            <a:r>
              <a:rPr lang="it-IT" noProof="0" smtClean="0"/>
              <a:t>Click to edit Master text styles</a:t>
            </a:r>
          </a:p>
          <a:p>
            <a:pPr lvl="1"/>
            <a:r>
              <a:rPr lang="it-IT" noProof="0" smtClean="0"/>
              <a:t>Second level</a:t>
            </a:r>
          </a:p>
          <a:p>
            <a:pPr lvl="2"/>
            <a:r>
              <a:rPr lang="it-IT" noProof="0" smtClean="0"/>
              <a:t>Third level</a:t>
            </a:r>
          </a:p>
          <a:p>
            <a:pPr lvl="3"/>
            <a:r>
              <a:rPr lang="it-IT" noProof="0" smtClean="0"/>
              <a:t>Fourth level</a:t>
            </a:r>
          </a:p>
          <a:p>
            <a:pPr lvl="4"/>
            <a:r>
              <a:rPr lang="it-IT" noProof="0" smtClean="0"/>
              <a:t>Fifth level</a:t>
            </a:r>
          </a:p>
        </p:txBody>
      </p:sp>
      <p:sp>
        <p:nvSpPr>
          <p:cNvPr id="14342" name="Rectangle 6"/>
          <p:cNvSpPr>
            <a:spLocks noGrp="1" noChangeArrowheads="1"/>
          </p:cNvSpPr>
          <p:nvPr>
            <p:ph type="ftr" sz="quarter" idx="4"/>
          </p:nvPr>
        </p:nvSpPr>
        <p:spPr bwMode="auto">
          <a:xfrm>
            <a:off x="0" y="39622413"/>
            <a:ext cx="12803188" cy="2132012"/>
          </a:xfrm>
          <a:prstGeom prst="rect">
            <a:avLst/>
          </a:prstGeom>
          <a:noFill/>
          <a:ln w="9525">
            <a:noFill/>
            <a:miter lim="800000"/>
            <a:headEnd/>
            <a:tailEnd/>
          </a:ln>
          <a:effectLst/>
        </p:spPr>
        <p:txBody>
          <a:bodyPr vert="horz" wrap="square" lIns="90529" tIns="45267" rIns="90529" bIns="45267" numCol="1" anchor="b" anchorCtr="0" compatLnSpc="1">
            <a:prstTxWarp prst="textNoShape">
              <a:avLst/>
            </a:prstTxWarp>
          </a:bodyPr>
          <a:lstStyle>
            <a:lvl1pPr defTabSz="901700">
              <a:defRPr sz="1300" smtClean="0"/>
            </a:lvl1pPr>
          </a:lstStyle>
          <a:p>
            <a:pPr>
              <a:defRPr/>
            </a:pPr>
            <a:endParaRPr lang="it-IT"/>
          </a:p>
        </p:txBody>
      </p:sp>
      <p:sp>
        <p:nvSpPr>
          <p:cNvPr id="14343" name="Rectangle 7"/>
          <p:cNvSpPr>
            <a:spLocks noGrp="1" noChangeArrowheads="1"/>
          </p:cNvSpPr>
          <p:nvPr>
            <p:ph type="sldNum" sz="quarter" idx="5"/>
          </p:nvPr>
        </p:nvSpPr>
        <p:spPr bwMode="auto">
          <a:xfrm>
            <a:off x="16690975" y="39622413"/>
            <a:ext cx="12726988" cy="2132012"/>
          </a:xfrm>
          <a:prstGeom prst="rect">
            <a:avLst/>
          </a:prstGeom>
          <a:noFill/>
          <a:ln w="9525">
            <a:noFill/>
            <a:miter lim="800000"/>
            <a:headEnd/>
            <a:tailEnd/>
          </a:ln>
          <a:effectLst/>
        </p:spPr>
        <p:txBody>
          <a:bodyPr vert="horz" wrap="square" lIns="90529" tIns="45267" rIns="90529" bIns="45267" numCol="1" anchor="b" anchorCtr="0" compatLnSpc="1">
            <a:prstTxWarp prst="textNoShape">
              <a:avLst/>
            </a:prstTxWarp>
          </a:bodyPr>
          <a:lstStyle>
            <a:lvl1pPr algn="r" defTabSz="901700">
              <a:defRPr sz="1300" smtClean="0"/>
            </a:lvl1pPr>
          </a:lstStyle>
          <a:p>
            <a:pPr>
              <a:defRPr/>
            </a:pPr>
            <a:fld id="{3480E7C5-5A0D-431F-BE3F-D6E5B7738807}" type="slidenum">
              <a:rPr lang="it-IT"/>
              <a:pPr>
                <a:defRPr/>
              </a:pPr>
              <a:t>‹#›</a:t>
            </a:fld>
            <a:endParaRPr lang="it-IT"/>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989247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xfrm>
            <a:off x="9144000" y="3127375"/>
            <a:ext cx="11129963" cy="15689263"/>
          </a:xfrm>
          <a:ln/>
        </p:spPr>
      </p:sp>
      <p:sp>
        <p:nvSpPr>
          <p:cNvPr id="4099" name="Rectangle 3"/>
          <p:cNvSpPr>
            <a:spLocks noGrp="1" noChangeArrowheads="1"/>
          </p:cNvSpPr>
          <p:nvPr>
            <p:ph type="body" idx="1"/>
          </p:nvPr>
        </p:nvSpPr>
        <p:spPr>
          <a:noFill/>
          <a:ln/>
        </p:spPr>
        <p:txBody>
          <a:bodyPr/>
          <a:lstStyle/>
          <a:p>
            <a:pPr eaLnBrk="1" hangingPunct="1"/>
            <a:endParaRPr lang="it-IT"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7167" y="9617380"/>
            <a:ext cx="18670319" cy="6636706"/>
          </a:xfrm>
        </p:spPr>
        <p:txBody>
          <a:bodyPr/>
          <a:lstStyle/>
          <a:p>
            <a:r>
              <a:rPr lang="en-US" smtClean="0"/>
              <a:t>Click to edit Master title style</a:t>
            </a:r>
            <a:endParaRPr lang="en-US"/>
          </a:p>
        </p:txBody>
      </p:sp>
      <p:sp>
        <p:nvSpPr>
          <p:cNvPr id="3" name="Subtitle 2"/>
          <p:cNvSpPr>
            <a:spLocks noGrp="1"/>
          </p:cNvSpPr>
          <p:nvPr>
            <p:ph type="subTitle" idx="1"/>
          </p:nvPr>
        </p:nvSpPr>
        <p:spPr>
          <a:xfrm>
            <a:off x="3294332" y="17544739"/>
            <a:ext cx="15375988" cy="7912746"/>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979879-0569-431B-8A41-F95471CA121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C5FA016-BF12-4988-BC8B-58E8B954AA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25044" y="1240324"/>
            <a:ext cx="4941497" cy="2641694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98111" y="1240324"/>
            <a:ext cx="14748730" cy="264169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13FBF1-49AD-4D53-9093-119C8B80C56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C90CFD8-F08E-495C-9B28-E385474FF54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5145" y="19895508"/>
            <a:ext cx="18669504" cy="6149668"/>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735145" y="13122433"/>
            <a:ext cx="18669504" cy="677307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3534FE-7307-4B68-95B0-F8D07CAD923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98110" y="7224402"/>
            <a:ext cx="9844706" cy="204328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021021" y="7224402"/>
            <a:ext cx="9845520" cy="204328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FA9B1F0-D263-4EB4-B396-082937D1E3C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8111" y="6930553"/>
            <a:ext cx="9704591" cy="2888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8111" y="9818688"/>
            <a:ext cx="9704591" cy="178385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1157877" y="6930553"/>
            <a:ext cx="9708663" cy="2888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1157877" y="9818688"/>
            <a:ext cx="9708663" cy="1783858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EA6C77C-3C5A-452D-88E4-49791E7C23F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2C96C80-9404-43D5-B6BE-EDC3020A20D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FFDCE34-4305-4195-A01D-75DAEC07096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8112" y="1232207"/>
            <a:ext cx="7226511" cy="524702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8587743" y="1232210"/>
            <a:ext cx="12278796" cy="264250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98112" y="6479234"/>
            <a:ext cx="7226511" cy="211780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845A9D3-66B8-4BEB-933C-E7C9FFC5833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5278" y="21673196"/>
            <a:ext cx="13178952" cy="255857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305278" y="2766379"/>
            <a:ext cx="13178952" cy="1857725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4305278" y="24231772"/>
            <a:ext cx="13178952" cy="36333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8D593E-ADC2-4972-BC21-1EE1CAB0DF7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3">
            <a:alphaModFix amt="5000"/>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098111" y="1240327"/>
            <a:ext cx="19768430" cy="5159357"/>
          </a:xfrm>
          <a:prstGeom prst="rect">
            <a:avLst/>
          </a:prstGeom>
          <a:noFill/>
          <a:ln w="9525">
            <a:noFill/>
            <a:miter lim="800000"/>
            <a:headEnd/>
            <a:tailEnd/>
          </a:ln>
        </p:spPr>
        <p:txBody>
          <a:bodyPr vert="horz" wrap="square" lIns="417588" tIns="208794" rIns="417588" bIns="208794"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1098111" y="7224402"/>
            <a:ext cx="19768430" cy="20432872"/>
          </a:xfrm>
          <a:prstGeom prst="rect">
            <a:avLst/>
          </a:prstGeom>
          <a:noFill/>
          <a:ln w="9525">
            <a:noFill/>
            <a:miter lim="800000"/>
            <a:headEnd/>
            <a:tailEnd/>
          </a:ln>
        </p:spPr>
        <p:txBody>
          <a:bodyPr vert="horz" wrap="square" lIns="417588" tIns="208794" rIns="417588" bIns="20879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098111" y="28194637"/>
            <a:ext cx="5125601" cy="2149462"/>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6400"/>
            </a:lvl1pPr>
          </a:lstStyle>
          <a:p>
            <a:pPr>
              <a:defRPr/>
            </a:pPr>
            <a:endParaRPr lang="en-US"/>
          </a:p>
        </p:txBody>
      </p:sp>
      <p:sp>
        <p:nvSpPr>
          <p:cNvPr id="1029" name="Rectangle 5"/>
          <p:cNvSpPr>
            <a:spLocks noGrp="1" noChangeArrowheads="1"/>
          </p:cNvSpPr>
          <p:nvPr>
            <p:ph type="ftr" sz="quarter" idx="3"/>
          </p:nvPr>
        </p:nvSpPr>
        <p:spPr bwMode="auto">
          <a:xfrm>
            <a:off x="7504298" y="28194637"/>
            <a:ext cx="6956056" cy="2149462"/>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6400"/>
            </a:lvl1pPr>
          </a:lstStyle>
          <a:p>
            <a:pPr>
              <a:defRPr/>
            </a:pPr>
            <a:endParaRPr lang="en-US"/>
          </a:p>
        </p:txBody>
      </p:sp>
      <p:sp>
        <p:nvSpPr>
          <p:cNvPr id="1030" name="Rectangle 6"/>
          <p:cNvSpPr>
            <a:spLocks noGrp="1" noChangeArrowheads="1"/>
          </p:cNvSpPr>
          <p:nvPr>
            <p:ph type="sldNum" sz="quarter" idx="4"/>
          </p:nvPr>
        </p:nvSpPr>
        <p:spPr bwMode="auto">
          <a:xfrm>
            <a:off x="15740940" y="28194637"/>
            <a:ext cx="5125601" cy="2149462"/>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6400"/>
            </a:lvl1pPr>
          </a:lstStyle>
          <a:p>
            <a:pPr>
              <a:defRPr/>
            </a:pPr>
            <a:fld id="{C006BA97-1E13-4492-81E0-3A1DA2A4F20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5125" rtl="0" eaLnBrk="0" fontAlgn="base" hangingPunct="0">
        <a:spcBef>
          <a:spcPct val="0"/>
        </a:spcBef>
        <a:spcAft>
          <a:spcPct val="0"/>
        </a:spcAft>
        <a:defRPr sz="20100">
          <a:solidFill>
            <a:schemeClr val="tx2"/>
          </a:solidFill>
          <a:latin typeface="+mj-lt"/>
          <a:ea typeface="+mj-ea"/>
          <a:cs typeface="+mj-cs"/>
        </a:defRPr>
      </a:lvl1pPr>
      <a:lvl2pPr algn="ctr" defTabSz="4175125" rtl="0" eaLnBrk="0" fontAlgn="base" hangingPunct="0">
        <a:spcBef>
          <a:spcPct val="0"/>
        </a:spcBef>
        <a:spcAft>
          <a:spcPct val="0"/>
        </a:spcAft>
        <a:defRPr sz="20100">
          <a:solidFill>
            <a:schemeClr val="tx2"/>
          </a:solidFill>
          <a:latin typeface="Arial" charset="0"/>
        </a:defRPr>
      </a:lvl2pPr>
      <a:lvl3pPr algn="ctr" defTabSz="4175125" rtl="0" eaLnBrk="0" fontAlgn="base" hangingPunct="0">
        <a:spcBef>
          <a:spcPct val="0"/>
        </a:spcBef>
        <a:spcAft>
          <a:spcPct val="0"/>
        </a:spcAft>
        <a:defRPr sz="20100">
          <a:solidFill>
            <a:schemeClr val="tx2"/>
          </a:solidFill>
          <a:latin typeface="Arial" charset="0"/>
        </a:defRPr>
      </a:lvl3pPr>
      <a:lvl4pPr algn="ctr" defTabSz="4175125" rtl="0" eaLnBrk="0" fontAlgn="base" hangingPunct="0">
        <a:spcBef>
          <a:spcPct val="0"/>
        </a:spcBef>
        <a:spcAft>
          <a:spcPct val="0"/>
        </a:spcAft>
        <a:defRPr sz="20100">
          <a:solidFill>
            <a:schemeClr val="tx2"/>
          </a:solidFill>
          <a:latin typeface="Arial" charset="0"/>
        </a:defRPr>
      </a:lvl4pPr>
      <a:lvl5pPr algn="ctr" defTabSz="4175125" rtl="0" eaLnBrk="0" fontAlgn="base" hangingPunct="0">
        <a:spcBef>
          <a:spcPct val="0"/>
        </a:spcBef>
        <a:spcAft>
          <a:spcPct val="0"/>
        </a:spcAft>
        <a:defRPr sz="20100">
          <a:solidFill>
            <a:schemeClr val="tx2"/>
          </a:solidFill>
          <a:latin typeface="Arial" charset="0"/>
        </a:defRPr>
      </a:lvl5pPr>
      <a:lvl6pPr marL="457200" algn="ctr" defTabSz="4175125" rtl="0" fontAlgn="base">
        <a:spcBef>
          <a:spcPct val="0"/>
        </a:spcBef>
        <a:spcAft>
          <a:spcPct val="0"/>
        </a:spcAft>
        <a:defRPr sz="20100">
          <a:solidFill>
            <a:schemeClr val="tx2"/>
          </a:solidFill>
          <a:latin typeface="Arial" charset="0"/>
        </a:defRPr>
      </a:lvl6pPr>
      <a:lvl7pPr marL="914400" algn="ctr" defTabSz="4175125" rtl="0" fontAlgn="base">
        <a:spcBef>
          <a:spcPct val="0"/>
        </a:spcBef>
        <a:spcAft>
          <a:spcPct val="0"/>
        </a:spcAft>
        <a:defRPr sz="20100">
          <a:solidFill>
            <a:schemeClr val="tx2"/>
          </a:solidFill>
          <a:latin typeface="Arial" charset="0"/>
        </a:defRPr>
      </a:lvl7pPr>
      <a:lvl8pPr marL="1371600" algn="ctr" defTabSz="4175125" rtl="0" fontAlgn="base">
        <a:spcBef>
          <a:spcPct val="0"/>
        </a:spcBef>
        <a:spcAft>
          <a:spcPct val="0"/>
        </a:spcAft>
        <a:defRPr sz="20100">
          <a:solidFill>
            <a:schemeClr val="tx2"/>
          </a:solidFill>
          <a:latin typeface="Arial" charset="0"/>
        </a:defRPr>
      </a:lvl8pPr>
      <a:lvl9pPr marL="1828800" algn="ctr" defTabSz="4175125" rtl="0" fontAlgn="base">
        <a:spcBef>
          <a:spcPct val="0"/>
        </a:spcBef>
        <a:spcAft>
          <a:spcPct val="0"/>
        </a:spcAft>
        <a:defRPr sz="20100">
          <a:solidFill>
            <a:schemeClr val="tx2"/>
          </a:solidFill>
          <a:latin typeface="Arial" charset="0"/>
        </a:defRPr>
      </a:lvl9pPr>
    </p:titleStyle>
    <p:bodyStyle>
      <a:lvl1pPr marL="1565275" indent="-1565275" algn="l" defTabSz="4175125" rtl="0" eaLnBrk="0" fontAlgn="base" hangingPunct="0">
        <a:spcBef>
          <a:spcPct val="20000"/>
        </a:spcBef>
        <a:spcAft>
          <a:spcPct val="0"/>
        </a:spcAft>
        <a:buChar char="•"/>
        <a:defRPr sz="14600">
          <a:solidFill>
            <a:schemeClr val="tx1"/>
          </a:solidFill>
          <a:latin typeface="+mn-lt"/>
          <a:ea typeface="+mn-ea"/>
          <a:cs typeface="+mn-cs"/>
        </a:defRPr>
      </a:lvl1pPr>
      <a:lvl2pPr marL="3392488" indent="-1304925" algn="l" defTabSz="4175125" rtl="0" eaLnBrk="0" fontAlgn="base" hangingPunct="0">
        <a:spcBef>
          <a:spcPct val="20000"/>
        </a:spcBef>
        <a:spcAft>
          <a:spcPct val="0"/>
        </a:spcAft>
        <a:buChar char="–"/>
        <a:defRPr sz="12800">
          <a:solidFill>
            <a:schemeClr val="tx1"/>
          </a:solidFill>
          <a:latin typeface="+mn-lt"/>
        </a:defRPr>
      </a:lvl2pPr>
      <a:lvl3pPr marL="5219700" indent="-1044575" algn="l" defTabSz="4175125" rtl="0" eaLnBrk="0" fontAlgn="base" hangingPunct="0">
        <a:spcBef>
          <a:spcPct val="20000"/>
        </a:spcBef>
        <a:spcAft>
          <a:spcPct val="0"/>
        </a:spcAft>
        <a:buChar char="•"/>
        <a:defRPr sz="11000">
          <a:solidFill>
            <a:schemeClr val="tx1"/>
          </a:solidFill>
          <a:latin typeface="+mn-lt"/>
        </a:defRPr>
      </a:lvl3pPr>
      <a:lvl4pPr marL="7307263" indent="-1042988" algn="l" defTabSz="4175125" rtl="0" eaLnBrk="0" fontAlgn="base" hangingPunct="0">
        <a:spcBef>
          <a:spcPct val="20000"/>
        </a:spcBef>
        <a:spcAft>
          <a:spcPct val="0"/>
        </a:spcAft>
        <a:buChar char="–"/>
        <a:defRPr sz="9100">
          <a:solidFill>
            <a:schemeClr val="tx1"/>
          </a:solidFill>
          <a:latin typeface="+mn-lt"/>
        </a:defRPr>
      </a:lvl4pPr>
      <a:lvl5pPr marL="9396413" indent="-1044575" algn="l" defTabSz="4175125" rtl="0" eaLnBrk="0" fontAlgn="base" hangingPunct="0">
        <a:spcBef>
          <a:spcPct val="20000"/>
        </a:spcBef>
        <a:spcAft>
          <a:spcPct val="0"/>
        </a:spcAft>
        <a:buChar char="»"/>
        <a:defRPr sz="9100">
          <a:solidFill>
            <a:schemeClr val="tx1"/>
          </a:solidFill>
          <a:latin typeface="+mn-lt"/>
        </a:defRPr>
      </a:lvl5pPr>
      <a:lvl6pPr marL="9853613" indent="-1044575" algn="l" defTabSz="4175125" rtl="0" fontAlgn="base">
        <a:spcBef>
          <a:spcPct val="20000"/>
        </a:spcBef>
        <a:spcAft>
          <a:spcPct val="0"/>
        </a:spcAft>
        <a:buChar char="»"/>
        <a:defRPr sz="9100">
          <a:solidFill>
            <a:schemeClr val="tx1"/>
          </a:solidFill>
          <a:latin typeface="+mn-lt"/>
        </a:defRPr>
      </a:lvl6pPr>
      <a:lvl7pPr marL="10310813" indent="-1044575" algn="l" defTabSz="4175125" rtl="0" fontAlgn="base">
        <a:spcBef>
          <a:spcPct val="20000"/>
        </a:spcBef>
        <a:spcAft>
          <a:spcPct val="0"/>
        </a:spcAft>
        <a:buChar char="»"/>
        <a:defRPr sz="9100">
          <a:solidFill>
            <a:schemeClr val="tx1"/>
          </a:solidFill>
          <a:latin typeface="+mn-lt"/>
        </a:defRPr>
      </a:lvl7pPr>
      <a:lvl8pPr marL="10768013" indent="-1044575" algn="l" defTabSz="4175125" rtl="0" fontAlgn="base">
        <a:spcBef>
          <a:spcPct val="20000"/>
        </a:spcBef>
        <a:spcAft>
          <a:spcPct val="0"/>
        </a:spcAft>
        <a:buChar char="»"/>
        <a:defRPr sz="9100">
          <a:solidFill>
            <a:schemeClr val="tx1"/>
          </a:solidFill>
          <a:latin typeface="+mn-lt"/>
        </a:defRPr>
      </a:lvl8pPr>
      <a:lvl9pPr marL="11225213" indent="-1044575" algn="l" defTabSz="4175125" rtl="0" fontAlgn="base">
        <a:spcBef>
          <a:spcPct val="20000"/>
        </a:spcBef>
        <a:spcAft>
          <a:spcPct val="0"/>
        </a:spcAft>
        <a:buChar char="»"/>
        <a:defRPr sz="9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chart" Target="../charts/char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rotWithShape="1">
          <a:blip r:embed="rId3">
            <a:alphaModFix amt="3000"/>
          </a:blip>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4" cstate="print"/>
          <a:srcRect/>
          <a:stretch>
            <a:fillRect/>
          </a:stretch>
        </p:blipFill>
        <p:spPr bwMode="auto">
          <a:xfrm>
            <a:off x="16174" y="0"/>
            <a:ext cx="21948477" cy="2463674"/>
          </a:xfrm>
          <a:prstGeom prst="rect">
            <a:avLst/>
          </a:prstGeom>
          <a:noFill/>
          <a:ln w="9525">
            <a:noFill/>
            <a:miter lim="800000"/>
            <a:headEnd/>
            <a:tailEnd/>
          </a:ln>
          <a:effectLst/>
        </p:spPr>
      </p:pic>
      <p:pic>
        <p:nvPicPr>
          <p:cNvPr id="1034" name="Picture 10" descr="\\cern.ch\dfs\Users\p\pace\Public\Posters\DSS-Vertical-For-Poster.jpg"/>
          <p:cNvPicPr>
            <a:picLocks noChangeAspect="1" noChangeArrowheads="1"/>
          </p:cNvPicPr>
          <p:nvPr/>
        </p:nvPicPr>
        <p:blipFill>
          <a:blip r:embed="rId5" cstate="print"/>
          <a:srcRect/>
          <a:stretch>
            <a:fillRect/>
          </a:stretch>
        </p:blipFill>
        <p:spPr bwMode="auto">
          <a:xfrm>
            <a:off x="1" y="0"/>
            <a:ext cx="1510863" cy="29151137"/>
          </a:xfrm>
          <a:prstGeom prst="rect">
            <a:avLst/>
          </a:prstGeom>
          <a:noFill/>
        </p:spPr>
      </p:pic>
      <p:sp>
        <p:nvSpPr>
          <p:cNvPr id="1031" name="Text Box 15"/>
          <p:cNvSpPr txBox="1">
            <a:spLocks noChangeArrowheads="1"/>
          </p:cNvSpPr>
          <p:nvPr/>
        </p:nvSpPr>
        <p:spPr bwMode="auto">
          <a:xfrm>
            <a:off x="1857361" y="248402"/>
            <a:ext cx="16363224" cy="1015663"/>
          </a:xfrm>
          <a:prstGeom prst="rect">
            <a:avLst/>
          </a:prstGeom>
          <a:noFill/>
          <a:ln w="9525">
            <a:noFill/>
            <a:miter lim="800000"/>
            <a:headEnd/>
            <a:tailEnd/>
          </a:ln>
        </p:spPr>
        <p:txBody>
          <a:bodyPr wrap="none">
            <a:spAutoFit/>
          </a:bodyPr>
          <a:lstStyle/>
          <a:p>
            <a:pPr defTabSz="4175125"/>
            <a:r>
              <a:rPr lang="en-US" sz="6000" dirty="0" smtClean="0">
                <a:solidFill>
                  <a:schemeClr val="bg1"/>
                </a:solidFill>
                <a:effectLst>
                  <a:outerShdw blurRad="38100" dist="38100" dir="2700000" algn="tl">
                    <a:srgbClr val="000000">
                      <a:alpha val="43137"/>
                    </a:srgbClr>
                  </a:outerShdw>
                </a:effectLst>
              </a:rPr>
              <a:t>Tape write efficiency improvements in CASTOR</a:t>
            </a:r>
            <a:endParaRPr lang="en-US" sz="6000" dirty="0">
              <a:solidFill>
                <a:schemeClr val="bg1"/>
              </a:solidFill>
              <a:effectLst>
                <a:outerShdw blurRad="38100" dist="38100" dir="2700000" algn="tl">
                  <a:srgbClr val="000000">
                    <a:alpha val="43137"/>
                  </a:srgbClr>
                </a:outerShdw>
              </a:effectLst>
            </a:endParaRPr>
          </a:p>
        </p:txBody>
      </p:sp>
      <p:grpSp>
        <p:nvGrpSpPr>
          <p:cNvPr id="15" name="Group 14"/>
          <p:cNvGrpSpPr/>
          <p:nvPr/>
        </p:nvGrpSpPr>
        <p:grpSpPr>
          <a:xfrm>
            <a:off x="18424208" y="218341"/>
            <a:ext cx="3337242" cy="1264681"/>
            <a:chOff x="23412450" y="6331382"/>
            <a:chExt cx="3337242" cy="1264681"/>
          </a:xfrm>
        </p:grpSpPr>
        <p:sp>
          <p:nvSpPr>
            <p:cNvPr id="77" name="Rectangle 76"/>
            <p:cNvSpPr/>
            <p:nvPr/>
          </p:nvSpPr>
          <p:spPr>
            <a:xfrm>
              <a:off x="24452469" y="7011287"/>
              <a:ext cx="2297223" cy="584776"/>
            </a:xfrm>
            <a:prstGeom prst="rect">
              <a:avLst/>
            </a:prstGeom>
          </p:spPr>
          <p:txBody>
            <a:bodyPr wrap="none">
              <a:spAutoFit/>
            </a:bodyPr>
            <a:lstStyle/>
            <a:p>
              <a:r>
                <a:rPr lang="en-GB" sz="3200" dirty="0" smtClean="0">
                  <a:solidFill>
                    <a:schemeClr val="bg1"/>
                  </a:solidFill>
                  <a:latin typeface="Candara" pitchFamily="34" charset="0"/>
                </a:rPr>
                <a:t>Department</a:t>
              </a:r>
            </a:p>
          </p:txBody>
        </p:sp>
        <p:sp>
          <p:nvSpPr>
            <p:cNvPr id="79" name="Rectangle 78"/>
            <p:cNvSpPr/>
            <p:nvPr/>
          </p:nvSpPr>
          <p:spPr>
            <a:xfrm>
              <a:off x="23412450" y="6462583"/>
              <a:ext cx="1148672" cy="584776"/>
            </a:xfrm>
            <a:prstGeom prst="rect">
              <a:avLst/>
            </a:prstGeom>
          </p:spPr>
          <p:txBody>
            <a:bodyPr wrap="none">
              <a:spAutoFit/>
            </a:bodyPr>
            <a:lstStyle/>
            <a:p>
              <a:r>
                <a:rPr lang="en-GB" sz="3200" dirty="0" smtClean="0">
                  <a:solidFill>
                    <a:schemeClr val="bg1"/>
                  </a:solidFill>
                  <a:latin typeface="Candara" pitchFamily="34" charset="0"/>
                </a:rPr>
                <a:t>CERN</a:t>
              </a:r>
              <a:endParaRPr lang="en-GB" sz="3200" dirty="0">
                <a:solidFill>
                  <a:schemeClr val="bg1"/>
                </a:solidFill>
                <a:latin typeface="Candara" pitchFamily="34" charset="0"/>
              </a:endParaRPr>
            </a:p>
          </p:txBody>
        </p:sp>
        <p:sp>
          <p:nvSpPr>
            <p:cNvPr id="80" name="Rectangle 79"/>
            <p:cNvSpPr/>
            <p:nvPr/>
          </p:nvSpPr>
          <p:spPr>
            <a:xfrm>
              <a:off x="24411463" y="6331382"/>
              <a:ext cx="789173" cy="1015663"/>
            </a:xfrm>
            <a:prstGeom prst="rect">
              <a:avLst/>
            </a:prstGeom>
          </p:spPr>
          <p:txBody>
            <a:bodyPr wrap="none">
              <a:spAutoFit/>
            </a:bodyPr>
            <a:lstStyle/>
            <a:p>
              <a:r>
                <a:rPr lang="en-GB" sz="6000" dirty="0" smtClean="0">
                  <a:solidFill>
                    <a:schemeClr val="bg1"/>
                  </a:solidFill>
                  <a:latin typeface="Candara" pitchFamily="34" charset="0"/>
                </a:rPr>
                <a:t>IT</a:t>
              </a:r>
            </a:p>
          </p:txBody>
        </p:sp>
      </p:grpSp>
      <p:sp>
        <p:nvSpPr>
          <p:cNvPr id="83" name="Rectangle 82"/>
          <p:cNvSpPr/>
          <p:nvPr/>
        </p:nvSpPr>
        <p:spPr>
          <a:xfrm>
            <a:off x="72221" y="29382989"/>
            <a:ext cx="2569934" cy="1015663"/>
          </a:xfrm>
          <a:prstGeom prst="rect">
            <a:avLst/>
          </a:prstGeom>
        </p:spPr>
        <p:txBody>
          <a:bodyPr wrap="none">
            <a:spAutoFit/>
          </a:bodyPr>
          <a:lstStyle/>
          <a:p>
            <a:r>
              <a:rPr lang="en-GB" sz="2000" dirty="0" smtClean="0">
                <a:latin typeface="Tahoma" pitchFamily="34" charset="0"/>
                <a:ea typeface="Tahoma" pitchFamily="34" charset="0"/>
                <a:cs typeface="Tahoma" pitchFamily="34" charset="0"/>
              </a:rPr>
              <a:t>CERN IT Department</a:t>
            </a:r>
          </a:p>
          <a:p>
            <a:r>
              <a:rPr lang="en-GB" sz="2000" dirty="0" smtClean="0">
                <a:latin typeface="Tahoma" pitchFamily="34" charset="0"/>
                <a:ea typeface="Tahoma" pitchFamily="34" charset="0"/>
                <a:cs typeface="Tahoma" pitchFamily="34" charset="0"/>
              </a:rPr>
              <a:t>CH-1211 Genève 23</a:t>
            </a:r>
          </a:p>
          <a:p>
            <a:r>
              <a:rPr lang="en-GB" sz="2000" dirty="0" smtClean="0">
                <a:latin typeface="Tahoma" pitchFamily="34" charset="0"/>
                <a:ea typeface="Tahoma" pitchFamily="34" charset="0"/>
                <a:cs typeface="Tahoma" pitchFamily="34" charset="0"/>
              </a:rPr>
              <a:t>Switzerland</a:t>
            </a:r>
          </a:p>
        </p:txBody>
      </p:sp>
      <p:sp>
        <p:nvSpPr>
          <p:cNvPr id="84" name="Rectangle 83"/>
          <p:cNvSpPr/>
          <p:nvPr/>
        </p:nvSpPr>
        <p:spPr>
          <a:xfrm>
            <a:off x="86546" y="30403159"/>
            <a:ext cx="3744723" cy="492443"/>
          </a:xfrm>
          <a:prstGeom prst="rect">
            <a:avLst/>
          </a:prstGeom>
        </p:spPr>
        <p:txBody>
          <a:bodyPr wrap="none">
            <a:spAutoFit/>
          </a:bodyPr>
          <a:lstStyle/>
          <a:p>
            <a:r>
              <a:rPr lang="en-GB" sz="2600" b="1" dirty="0" smtClean="0">
                <a:latin typeface="Tahoma" pitchFamily="34" charset="0"/>
                <a:ea typeface="Tahoma" pitchFamily="34" charset="0"/>
                <a:cs typeface="Tahoma" pitchFamily="34" charset="0"/>
              </a:rPr>
              <a:t>http://cern.ch/it-dss</a:t>
            </a:r>
            <a:endParaRPr lang="en-GB" sz="2600" b="1" dirty="0">
              <a:latin typeface="Tahoma" pitchFamily="34" charset="0"/>
              <a:ea typeface="Tahoma" pitchFamily="34" charset="0"/>
              <a:cs typeface="Tahoma" pitchFamily="34" charset="0"/>
            </a:endParaRPr>
          </a:p>
        </p:txBody>
      </p:sp>
      <p:pic>
        <p:nvPicPr>
          <p:cNvPr id="9" name="Picture 6"/>
          <p:cNvPicPr>
            <a:picLocks noChangeAspect="1" noChangeArrowheads="1"/>
          </p:cNvPicPr>
          <p:nvPr/>
        </p:nvPicPr>
        <p:blipFill>
          <a:blip r:embed="rId6" cstate="print"/>
          <a:srcRect/>
          <a:stretch>
            <a:fillRect/>
          </a:stretch>
        </p:blipFill>
        <p:spPr bwMode="auto">
          <a:xfrm>
            <a:off x="20421600" y="29170569"/>
            <a:ext cx="1463360" cy="1623460"/>
          </a:xfrm>
          <a:prstGeom prst="rect">
            <a:avLst/>
          </a:prstGeom>
          <a:noFill/>
          <a:ln w="9525">
            <a:noFill/>
            <a:miter lim="800000"/>
            <a:headEnd/>
            <a:tailEnd/>
          </a:ln>
          <a:effectLst/>
        </p:spPr>
      </p:pic>
      <p:sp>
        <p:nvSpPr>
          <p:cNvPr id="87" name="Rectangle 86"/>
          <p:cNvSpPr/>
          <p:nvPr/>
        </p:nvSpPr>
        <p:spPr>
          <a:xfrm>
            <a:off x="1" y="131230"/>
            <a:ext cx="1658041" cy="1107996"/>
          </a:xfrm>
          <a:prstGeom prst="rect">
            <a:avLst/>
          </a:prstGeom>
        </p:spPr>
        <p:txBody>
          <a:bodyPr wrap="square">
            <a:spAutoFit/>
          </a:bodyPr>
          <a:lstStyle/>
          <a:p>
            <a:r>
              <a:rPr lang="en-GB" sz="6600" dirty="0" smtClean="0">
                <a:solidFill>
                  <a:schemeClr val="bg1"/>
                </a:solidFill>
                <a:effectLst>
                  <a:outerShdw blurRad="38100" dist="38100" dir="2700000" algn="tl">
                    <a:srgbClr val="000000">
                      <a:alpha val="43137"/>
                    </a:srgbClr>
                  </a:outerShdw>
                </a:effectLst>
                <a:latin typeface="Candara" pitchFamily="34" charset="0"/>
              </a:rPr>
              <a:t>DSS</a:t>
            </a:r>
          </a:p>
        </p:txBody>
      </p:sp>
      <p:sp>
        <p:nvSpPr>
          <p:cNvPr id="88" name="Rectangle 87"/>
          <p:cNvSpPr/>
          <p:nvPr/>
        </p:nvSpPr>
        <p:spPr>
          <a:xfrm>
            <a:off x="1" y="1130740"/>
            <a:ext cx="1566636" cy="692497"/>
          </a:xfrm>
          <a:prstGeom prst="rect">
            <a:avLst/>
          </a:prstGeom>
        </p:spPr>
        <p:txBody>
          <a:bodyPr wrap="none">
            <a:spAutoFit/>
          </a:bodyPr>
          <a:lstStyle/>
          <a:p>
            <a:r>
              <a:rPr lang="en-GB" sz="1950" dirty="0" smtClean="0">
                <a:solidFill>
                  <a:schemeClr val="bg1"/>
                </a:solidFill>
                <a:effectLst>
                  <a:outerShdw blurRad="38100" dist="38100" dir="2700000" algn="tl">
                    <a:srgbClr val="000000">
                      <a:alpha val="43137"/>
                    </a:srgbClr>
                  </a:outerShdw>
                </a:effectLst>
                <a:latin typeface="Candara" pitchFamily="34" charset="0"/>
              </a:rPr>
              <a:t>Data Storage</a:t>
            </a:r>
          </a:p>
          <a:p>
            <a:r>
              <a:rPr lang="en-GB" sz="1950" dirty="0" smtClean="0">
                <a:solidFill>
                  <a:schemeClr val="bg1"/>
                </a:solidFill>
                <a:effectLst>
                  <a:outerShdw blurRad="38100" dist="38100" dir="2700000" algn="tl">
                    <a:srgbClr val="000000">
                      <a:alpha val="43137"/>
                    </a:srgbClr>
                  </a:outerShdw>
                </a:effectLst>
                <a:latin typeface="Candara" pitchFamily="34" charset="0"/>
              </a:rPr>
              <a:t>Services</a:t>
            </a:r>
          </a:p>
        </p:txBody>
      </p:sp>
      <p:sp>
        <p:nvSpPr>
          <p:cNvPr id="89" name="Text Box 15"/>
          <p:cNvSpPr txBox="1">
            <a:spLocks noChangeArrowheads="1"/>
          </p:cNvSpPr>
          <p:nvPr/>
        </p:nvSpPr>
        <p:spPr bwMode="auto">
          <a:xfrm>
            <a:off x="1970254" y="1591517"/>
            <a:ext cx="16818201" cy="707886"/>
          </a:xfrm>
          <a:prstGeom prst="rect">
            <a:avLst/>
          </a:prstGeom>
          <a:noFill/>
          <a:ln w="9525">
            <a:noFill/>
            <a:miter lim="800000"/>
            <a:headEnd/>
            <a:tailEnd/>
          </a:ln>
        </p:spPr>
        <p:txBody>
          <a:bodyPr wrap="none">
            <a:spAutoFit/>
          </a:bodyPr>
          <a:lstStyle/>
          <a:p>
            <a:pPr defTabSz="4175125"/>
            <a:r>
              <a:rPr lang="en-US" sz="2000" dirty="0" smtClean="0">
                <a:solidFill>
                  <a:schemeClr val="bg1"/>
                </a:solidFill>
                <a:effectLst>
                  <a:outerShdw blurRad="38100" dist="38100" dir="2700000" algn="tl">
                    <a:srgbClr val="000000">
                      <a:alpha val="43137"/>
                    </a:srgbClr>
                  </a:outerShdw>
                </a:effectLst>
              </a:rPr>
              <a:t>Primary author: MURRAY Steven (CERN) Co-authors: BAHYL </a:t>
            </a:r>
            <a:r>
              <a:rPr lang="en-US" sz="2000" dirty="0" err="1" smtClean="0">
                <a:solidFill>
                  <a:schemeClr val="bg1"/>
                </a:solidFill>
                <a:effectLst>
                  <a:outerShdw blurRad="38100" dist="38100" dir="2700000" algn="tl">
                    <a:srgbClr val="000000">
                      <a:alpha val="43137"/>
                    </a:srgbClr>
                  </a:outerShdw>
                </a:effectLst>
              </a:rPr>
              <a:t>Vlado</a:t>
            </a:r>
            <a:r>
              <a:rPr lang="en-US" sz="2000" dirty="0" smtClean="0">
                <a:solidFill>
                  <a:schemeClr val="bg1"/>
                </a:solidFill>
                <a:effectLst>
                  <a:outerShdw blurRad="38100" dist="38100" dir="2700000" algn="tl">
                    <a:srgbClr val="000000">
                      <a:alpha val="43137"/>
                    </a:srgbClr>
                  </a:outerShdw>
                </a:effectLst>
              </a:rPr>
              <a:t> (CERN), CANCIO German (CERN), CANO Eric (CERN),</a:t>
            </a:r>
          </a:p>
          <a:p>
            <a:pPr defTabSz="4175125"/>
            <a:r>
              <a:rPr lang="en-US" sz="2000" dirty="0" smtClean="0">
                <a:solidFill>
                  <a:schemeClr val="bg1"/>
                </a:solidFill>
                <a:effectLst>
                  <a:outerShdw blurRad="38100" dist="38100" dir="2700000" algn="tl">
                    <a:srgbClr val="000000">
                      <a:alpha val="43137"/>
                    </a:srgbClr>
                  </a:outerShdw>
                </a:effectLst>
              </a:rPr>
              <a:t>KOTLYAR Victor (Institute for High Energy Physics (RU)), LO PRESTI Giuseppe (CERN), LO RE Giuseppe (CERN) and PONCE </a:t>
            </a:r>
            <a:r>
              <a:rPr lang="en-US" sz="2000" dirty="0" err="1" smtClean="0">
                <a:solidFill>
                  <a:schemeClr val="bg1"/>
                </a:solidFill>
                <a:effectLst>
                  <a:outerShdw blurRad="38100" dist="38100" dir="2700000" algn="tl">
                    <a:srgbClr val="000000">
                      <a:alpha val="43137"/>
                    </a:srgbClr>
                  </a:outerShdw>
                </a:effectLst>
              </a:rPr>
              <a:t>Sebastien</a:t>
            </a:r>
            <a:r>
              <a:rPr lang="en-US" sz="2000" dirty="0" smtClean="0">
                <a:solidFill>
                  <a:schemeClr val="bg1"/>
                </a:solidFill>
                <a:effectLst>
                  <a:outerShdw blurRad="38100" dist="38100" dir="2700000" algn="tl">
                    <a:srgbClr val="000000">
                      <a:alpha val="43137"/>
                    </a:srgbClr>
                  </a:outerShdw>
                </a:effectLst>
              </a:rPr>
              <a:t> (CERN)</a:t>
            </a:r>
            <a:endParaRPr lang="en-GB" sz="2000" dirty="0" smtClean="0">
              <a:solidFill>
                <a:schemeClr val="bg1"/>
              </a:solidFill>
              <a:effectLst>
                <a:outerShdw blurRad="38100" dist="38100" dir="2700000" algn="tl">
                  <a:srgbClr val="000000">
                    <a:alpha val="43137"/>
                  </a:srgbClr>
                </a:outerShdw>
              </a:effectLst>
            </a:endParaRPr>
          </a:p>
        </p:txBody>
      </p:sp>
      <p:sp>
        <p:nvSpPr>
          <p:cNvPr id="17" name="TextBox 16"/>
          <p:cNvSpPr txBox="1"/>
          <p:nvPr/>
        </p:nvSpPr>
        <p:spPr>
          <a:xfrm>
            <a:off x="1651001" y="2602209"/>
            <a:ext cx="19989800" cy="1569660"/>
          </a:xfrm>
          <a:prstGeom prst="rect">
            <a:avLst/>
          </a:prstGeom>
          <a:noFill/>
        </p:spPr>
        <p:txBody>
          <a:bodyPr wrap="square" rtlCol="0">
            <a:spAutoFit/>
          </a:bodyPr>
          <a:lstStyle/>
          <a:p>
            <a:pPr algn="just"/>
            <a:r>
              <a:rPr lang="en-US" sz="2400" dirty="0" smtClean="0"/>
              <a:t>The CERN Advanced </a:t>
            </a:r>
            <a:r>
              <a:rPr lang="en-US" sz="2400" dirty="0" err="1" smtClean="0"/>
              <a:t>STORage</a:t>
            </a:r>
            <a:r>
              <a:rPr lang="en-US" sz="2400" dirty="0" smtClean="0"/>
              <a:t> manager (CASTOR) is used to archive to tape the physics data of past and present physics experiments. The current size of the tape archive is approximately 61PB. For reasons of physical storage space, all of the tape resident data in CASTOR are repacked onto higher density tapes approximately every two years. The performance of writing files smaller than 2GB to tape is critical in order to repack all of the tape resident data within a period of no more than 1 year.</a:t>
            </a:r>
            <a:endParaRPr lang="en-US" sz="2400" dirty="0"/>
          </a:p>
        </p:txBody>
      </p:sp>
      <p:sp>
        <p:nvSpPr>
          <p:cNvPr id="220" name="TextBox 219"/>
          <p:cNvSpPr txBox="1"/>
          <p:nvPr/>
        </p:nvSpPr>
        <p:spPr>
          <a:xfrm>
            <a:off x="10198217" y="21655815"/>
            <a:ext cx="11766433" cy="8925519"/>
          </a:xfrm>
          <a:prstGeom prst="rect">
            <a:avLst/>
          </a:prstGeom>
          <a:noFill/>
        </p:spPr>
        <p:txBody>
          <a:bodyPr wrap="square" rtlCol="0">
            <a:spAutoFit/>
          </a:bodyPr>
          <a:lstStyle/>
          <a:p>
            <a:pPr>
              <a:lnSpc>
                <a:spcPct val="150000"/>
              </a:lnSpc>
            </a:pPr>
            <a:r>
              <a:rPr lang="en-US" sz="2400" b="1" dirty="0" smtClean="0"/>
              <a:t>Implementing the delayed flushing of the tape-drive data-buffer</a:t>
            </a:r>
          </a:p>
          <a:p>
            <a:pPr>
              <a:lnSpc>
                <a:spcPct val="150000"/>
              </a:lnSpc>
              <a:buFont typeface="Arial"/>
              <a:buChar char="•"/>
            </a:pPr>
            <a:r>
              <a:rPr lang="en-US" sz="2400" dirty="0" smtClean="0"/>
              <a:t> Implemented using immediate tape-marks from version 2 of the SCSI standard</a:t>
            </a:r>
          </a:p>
          <a:p>
            <a:pPr>
              <a:lnSpc>
                <a:spcPct val="150000"/>
              </a:lnSpc>
              <a:buFont typeface="Arial"/>
              <a:buChar char="•"/>
            </a:pPr>
            <a:r>
              <a:rPr lang="en-US" sz="2400" dirty="0" smtClean="0"/>
              <a:t> CERN worked with the developer of the SCSI tape-driver for Linux to implement</a:t>
            </a:r>
          </a:p>
          <a:p>
            <a:pPr>
              <a:lnSpc>
                <a:spcPct val="150000"/>
              </a:lnSpc>
            </a:pPr>
            <a:r>
              <a:rPr lang="en-US" sz="2400" dirty="0" smtClean="0"/>
              <a:t>  support for immediate tape-marks</a:t>
            </a:r>
          </a:p>
          <a:p>
            <a:pPr>
              <a:lnSpc>
                <a:spcPct val="150000"/>
              </a:lnSpc>
              <a:buFont typeface="Arial"/>
              <a:buChar char="•"/>
            </a:pPr>
            <a:r>
              <a:rPr lang="en-US" sz="2400" dirty="0" smtClean="0"/>
              <a:t> Support for immediate tape-marks is now available as an official SLC5</a:t>
            </a:r>
          </a:p>
          <a:p>
            <a:pPr>
              <a:lnSpc>
                <a:spcPct val="150000"/>
              </a:lnSpc>
            </a:pPr>
            <a:r>
              <a:rPr lang="en-US" sz="2400" dirty="0" smtClean="0"/>
              <a:t>  Kernel-patch and is in the vanilla Linux-Kernel as of version 2.6.37 </a:t>
            </a:r>
          </a:p>
          <a:p>
            <a:pPr>
              <a:lnSpc>
                <a:spcPct val="150000"/>
              </a:lnSpc>
            </a:pPr>
            <a:endParaRPr lang="en-US" sz="2400" b="1" dirty="0" smtClean="0"/>
          </a:p>
          <a:p>
            <a:pPr>
              <a:lnSpc>
                <a:spcPct val="150000"/>
              </a:lnSpc>
            </a:pPr>
            <a:r>
              <a:rPr lang="en-US" sz="2400" b="1" dirty="0" smtClean="0"/>
              <a:t>Methodology used</a:t>
            </a:r>
            <a:r>
              <a:rPr lang="en-US" sz="2400" b="1" dirty="0" smtClean="0"/>
              <a:t> </a:t>
            </a:r>
            <a:r>
              <a:rPr lang="en-US" sz="2400" b="1" dirty="0" smtClean="0"/>
              <a:t>when</a:t>
            </a:r>
            <a:r>
              <a:rPr lang="en-US" sz="2400" b="1" dirty="0" smtClean="0"/>
              <a:t> </a:t>
            </a:r>
            <a:r>
              <a:rPr lang="en-US" sz="2400" b="1" dirty="0" smtClean="0"/>
              <a:t>modifying legacy code</a:t>
            </a:r>
            <a:endParaRPr lang="en-US" sz="2400" dirty="0" smtClean="0"/>
          </a:p>
          <a:p>
            <a:pPr>
              <a:lnSpc>
                <a:spcPct val="150000"/>
              </a:lnSpc>
              <a:buFont typeface="Arial"/>
              <a:buChar char="•"/>
            </a:pPr>
            <a:r>
              <a:rPr lang="en-US" sz="2400" dirty="0" smtClean="0"/>
              <a:t> The legacy tape reader/writer is critical for the safe storage and retrieval of data</a:t>
            </a:r>
          </a:p>
          <a:p>
            <a:pPr>
              <a:lnSpc>
                <a:spcPct val="150000"/>
              </a:lnSpc>
              <a:buFont typeface="Arial"/>
              <a:buChar char="•"/>
            </a:pPr>
            <a:r>
              <a:rPr lang="en-US" sz="2400" dirty="0" smtClean="0"/>
              <a:t> Modifications to the legacy tape reader/writer were kept to a bare minimum</a:t>
            </a:r>
          </a:p>
          <a:p>
            <a:pPr>
              <a:lnSpc>
                <a:spcPct val="150000"/>
              </a:lnSpc>
              <a:buFont typeface="Arial"/>
              <a:buChar char="•"/>
            </a:pPr>
            <a:r>
              <a:rPr lang="en-US" sz="2400" dirty="0" smtClean="0"/>
              <a:t> It is difficult to test new code within the legacy tape reader/writer, therefore</a:t>
            </a:r>
          </a:p>
          <a:p>
            <a:pPr>
              <a:lnSpc>
                <a:spcPct val="150000"/>
              </a:lnSpc>
            </a:pPr>
            <a:r>
              <a:rPr lang="en-US" sz="2400" dirty="0" smtClean="0"/>
              <a:t>  unit-tests were used to test the new code separately </a:t>
            </a:r>
          </a:p>
          <a:p>
            <a:pPr>
              <a:lnSpc>
                <a:spcPct val="150000"/>
              </a:lnSpc>
              <a:buFont typeface="Arial"/>
              <a:buChar char="•"/>
            </a:pPr>
            <a:r>
              <a:rPr lang="en-US" sz="2400" dirty="0" smtClean="0"/>
              <a:t> Used the unit-testing framework for C++ named </a:t>
            </a:r>
            <a:r>
              <a:rPr lang="en-US" sz="2400" dirty="0" err="1" smtClean="0"/>
              <a:t>CPPUnit</a:t>
            </a:r>
            <a:endParaRPr lang="en-US" sz="2400" dirty="0" smtClean="0"/>
          </a:p>
          <a:p>
            <a:pPr>
              <a:lnSpc>
                <a:spcPct val="150000"/>
              </a:lnSpc>
              <a:buFont typeface="Arial"/>
              <a:buChar char="•"/>
            </a:pPr>
            <a:r>
              <a:rPr lang="en-US" sz="2400" dirty="0" smtClean="0"/>
              <a:t> Developed 189 unit-tests so far</a:t>
            </a:r>
          </a:p>
          <a:p>
            <a:pPr>
              <a:lnSpc>
                <a:spcPct val="150000"/>
              </a:lnSpc>
              <a:buFont typeface="Arial"/>
              <a:buChar char="•"/>
            </a:pPr>
            <a:r>
              <a:rPr lang="en-US" sz="2400" dirty="0" smtClean="0"/>
              <a:t> Tests range from simple object instantiation through to testing TCP/IP</a:t>
            </a:r>
          </a:p>
          <a:p>
            <a:pPr>
              <a:lnSpc>
                <a:spcPct val="150000"/>
              </a:lnSpc>
            </a:pPr>
            <a:r>
              <a:rPr lang="en-US" sz="2400" dirty="0" smtClean="0"/>
              <a:t>  application-protocols</a:t>
            </a:r>
          </a:p>
        </p:txBody>
      </p:sp>
      <p:sp>
        <p:nvSpPr>
          <p:cNvPr id="217" name="Rectangle 216"/>
          <p:cNvSpPr/>
          <p:nvPr/>
        </p:nvSpPr>
        <p:spPr>
          <a:xfrm>
            <a:off x="1653168" y="21663303"/>
            <a:ext cx="1296449" cy="461665"/>
          </a:xfrm>
          <a:prstGeom prst="rect">
            <a:avLst/>
          </a:prstGeom>
        </p:spPr>
        <p:txBody>
          <a:bodyPr wrap="none">
            <a:spAutoFit/>
          </a:bodyPr>
          <a:lstStyle/>
          <a:p>
            <a:pPr algn="just"/>
            <a:r>
              <a:rPr lang="en-US" sz="2400" b="1" dirty="0" smtClean="0"/>
              <a:t>Results</a:t>
            </a:r>
          </a:p>
        </p:txBody>
      </p:sp>
      <p:graphicFrame>
        <p:nvGraphicFramePr>
          <p:cNvPr id="141" name="Chart 140"/>
          <p:cNvGraphicFramePr>
            <a:graphicFrameLocks/>
          </p:cNvGraphicFramePr>
          <p:nvPr>
            <p:extLst>
              <p:ext uri="{D42A27DB-BD31-4B8C-83A1-F6EECF244321}">
                <p14:mod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093602687"/>
              </p:ext>
            </p:extLst>
          </p:nvPr>
        </p:nvGraphicFramePr>
        <p:xfrm>
          <a:off x="1854200" y="21934454"/>
          <a:ext cx="8432800" cy="7314824"/>
        </p:xfrm>
        <a:graphic>
          <a:graphicData uri="http://schemas.openxmlformats.org/drawingml/2006/chart">
            <c:chart xmlns:c="http://schemas.openxmlformats.org/drawingml/2006/chart" xmlns:r="http://schemas.openxmlformats.org/officeDocument/2006/relationships" r:id="rId7"/>
          </a:graphicData>
        </a:graphic>
      </p:graphicFrame>
      <p:cxnSp>
        <p:nvCxnSpPr>
          <p:cNvPr id="142" name="Straight Connector 141"/>
          <p:cNvCxnSpPr/>
          <p:nvPr/>
        </p:nvCxnSpPr>
        <p:spPr bwMode="auto">
          <a:xfrm rot="16200000" flipH="1">
            <a:off x="3307601" y="25491427"/>
            <a:ext cx="5651502" cy="3"/>
          </a:xfrm>
          <a:prstGeom prst="line">
            <a:avLst/>
          </a:prstGeom>
          <a:solidFill>
            <a:schemeClr val="accent1"/>
          </a:solidFill>
          <a:ln w="63500" cap="flat" cmpd="sng" algn="ctr">
            <a:solidFill>
              <a:schemeClr val="accent6">
                <a:alpha val="50000"/>
              </a:schemeClr>
            </a:solidFill>
            <a:prstDash val="solid"/>
            <a:round/>
            <a:headEnd type="none" w="med" len="med"/>
            <a:tailEnd type="none" w="med" len="med"/>
          </a:ln>
          <a:effectLst/>
        </p:spPr>
      </p:cxnSp>
      <p:sp>
        <p:nvSpPr>
          <p:cNvPr id="167" name="TextBox 166"/>
          <p:cNvSpPr txBox="1"/>
          <p:nvPr/>
        </p:nvSpPr>
        <p:spPr>
          <a:xfrm>
            <a:off x="2921473" y="22665677"/>
            <a:ext cx="3047053" cy="369332"/>
          </a:xfrm>
          <a:prstGeom prst="rect">
            <a:avLst/>
          </a:prstGeom>
          <a:noFill/>
        </p:spPr>
        <p:txBody>
          <a:bodyPr wrap="none" rtlCol="0">
            <a:spAutoFit/>
          </a:bodyPr>
          <a:lstStyle/>
          <a:p>
            <a:r>
              <a:rPr lang="en-US" sz="1800" b="1" dirty="0" smtClean="0"/>
              <a:t>Average file-size ≈ 290 MB</a:t>
            </a:r>
            <a:endParaRPr lang="en-US" sz="1800" b="1" dirty="0"/>
          </a:p>
        </p:txBody>
      </p:sp>
      <p:sp>
        <p:nvSpPr>
          <p:cNvPr id="184" name="Left Brace 183"/>
          <p:cNvSpPr/>
          <p:nvPr/>
        </p:nvSpPr>
        <p:spPr bwMode="auto">
          <a:xfrm flipH="1">
            <a:off x="6138599" y="23447996"/>
            <a:ext cx="694000" cy="3340698"/>
          </a:xfrm>
          <a:prstGeom prst="leftBrace">
            <a:avLst>
              <a:gd name="adj1" fmla="val 54885"/>
              <a:gd name="adj2" fmla="val 16718"/>
            </a:avLst>
          </a:prstGeom>
          <a:noFill/>
          <a:ln w="63500" cap="flat" cmpd="sng" algn="ctr">
            <a:solidFill>
              <a:schemeClr val="tx1"/>
            </a:solidFill>
            <a:prstDash val="solid"/>
            <a:round/>
            <a:headEnd type="none" w="med" len="med"/>
            <a:tailEnd type="none" w="med" len="med"/>
          </a:ln>
          <a:effectLst/>
        </p:spPr>
      </p:sp>
      <p:grpSp>
        <p:nvGrpSpPr>
          <p:cNvPr id="186" name="Group 72"/>
          <p:cNvGrpSpPr/>
          <p:nvPr/>
        </p:nvGrpSpPr>
        <p:grpSpPr>
          <a:xfrm>
            <a:off x="4024312" y="23634398"/>
            <a:ext cx="2036892" cy="1738620"/>
            <a:chOff x="16697513" y="5456587"/>
            <a:chExt cx="3277766" cy="1203461"/>
          </a:xfrm>
        </p:grpSpPr>
        <p:sp>
          <p:nvSpPr>
            <p:cNvPr id="187" name="16-Point Star 186"/>
            <p:cNvSpPr/>
            <p:nvPr/>
          </p:nvSpPr>
          <p:spPr bwMode="auto">
            <a:xfrm>
              <a:off x="16697513" y="5456587"/>
              <a:ext cx="3277766" cy="1203461"/>
            </a:xfrm>
            <a:prstGeom prst="star1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dirty="0" smtClean="0">
                <a:ln>
                  <a:noFill/>
                </a:ln>
                <a:solidFill>
                  <a:schemeClr val="tx1"/>
                </a:solidFill>
                <a:effectLst/>
                <a:latin typeface="Arial" charset="0"/>
              </a:endParaRPr>
            </a:p>
          </p:txBody>
        </p:sp>
        <p:sp>
          <p:nvSpPr>
            <p:cNvPr id="188" name="TextBox 187"/>
            <p:cNvSpPr txBox="1"/>
            <p:nvPr/>
          </p:nvSpPr>
          <p:spPr>
            <a:xfrm>
              <a:off x="17709967" y="5649348"/>
              <a:ext cx="1259477" cy="970743"/>
            </a:xfrm>
            <a:prstGeom prst="rect">
              <a:avLst/>
            </a:prstGeom>
            <a:noFill/>
          </p:spPr>
          <p:txBody>
            <a:bodyPr wrap="none" rtlCol="0">
              <a:spAutoFit/>
            </a:bodyPr>
            <a:lstStyle/>
            <a:p>
              <a:pPr algn="ctr"/>
              <a:r>
                <a:rPr lang="en-US" sz="2400" dirty="0" smtClean="0"/>
                <a:t>Overall</a:t>
              </a:r>
            </a:p>
            <a:p>
              <a:pPr algn="ctr"/>
              <a:r>
                <a:rPr lang="en-US" sz="2400" dirty="0" smtClean="0"/>
                <a:t>increase</a:t>
              </a:r>
            </a:p>
            <a:p>
              <a:pPr algn="ctr"/>
              <a:r>
                <a:rPr lang="en-US" sz="2400" dirty="0" smtClean="0"/>
                <a:t>≈ ×10</a:t>
              </a:r>
              <a:endParaRPr lang="en-US" sz="2400" dirty="0"/>
            </a:p>
          </p:txBody>
        </p:sp>
      </p:grpSp>
      <p:cxnSp>
        <p:nvCxnSpPr>
          <p:cNvPr id="146" name="Straight Connector 145"/>
          <p:cNvCxnSpPr/>
          <p:nvPr/>
        </p:nvCxnSpPr>
        <p:spPr bwMode="auto">
          <a:xfrm>
            <a:off x="5196600" y="23018554"/>
            <a:ext cx="936750" cy="233563"/>
          </a:xfrm>
          <a:prstGeom prst="line">
            <a:avLst/>
          </a:prstGeom>
          <a:solidFill>
            <a:schemeClr val="accent1"/>
          </a:solidFill>
          <a:ln w="12700" cap="flat" cmpd="sng" algn="ctr">
            <a:solidFill>
              <a:schemeClr val="tx1"/>
            </a:solidFill>
            <a:prstDash val="lgDash"/>
            <a:round/>
            <a:headEnd type="none" w="med" len="med"/>
            <a:tailEnd type="arrow" w="lg" len="lg"/>
          </a:ln>
          <a:effectLst/>
        </p:spPr>
      </p:cxnSp>
      <p:sp>
        <p:nvSpPr>
          <p:cNvPr id="5" name="TextBox 4"/>
          <p:cNvSpPr txBox="1"/>
          <p:nvPr/>
        </p:nvSpPr>
        <p:spPr>
          <a:xfrm>
            <a:off x="6891695" y="23634398"/>
            <a:ext cx="2844048" cy="646331"/>
          </a:xfrm>
          <a:prstGeom prst="rect">
            <a:avLst/>
          </a:prstGeom>
          <a:noFill/>
        </p:spPr>
        <p:txBody>
          <a:bodyPr wrap="none" rtlCol="0">
            <a:spAutoFit/>
          </a:bodyPr>
          <a:lstStyle/>
          <a:p>
            <a:r>
              <a:rPr lang="en-US" sz="1800" b="1" dirty="0" smtClean="0"/>
              <a:t>Efficiency increase</a:t>
            </a:r>
          </a:p>
          <a:p>
            <a:r>
              <a:rPr lang="en-US" sz="1800" b="1" dirty="0" smtClean="0"/>
              <a:t>≈ </a:t>
            </a:r>
            <a:r>
              <a:rPr lang="en-US" sz="1800" b="1" dirty="0"/>
              <a:t>×3 for average </a:t>
            </a:r>
            <a:r>
              <a:rPr lang="en-US" sz="1800" b="1" dirty="0" smtClean="0"/>
              <a:t>file size</a:t>
            </a:r>
            <a:endParaRPr lang="en-GB" sz="1800" b="1" dirty="0"/>
          </a:p>
        </p:txBody>
      </p:sp>
      <p:grpSp>
        <p:nvGrpSpPr>
          <p:cNvPr id="131" name="Group 130"/>
          <p:cNvGrpSpPr/>
          <p:nvPr/>
        </p:nvGrpSpPr>
        <p:grpSpPr>
          <a:xfrm>
            <a:off x="1656690" y="4342947"/>
            <a:ext cx="19647200" cy="3937024"/>
            <a:chOff x="1656690" y="4342947"/>
            <a:chExt cx="19647200" cy="3937024"/>
          </a:xfrm>
        </p:grpSpPr>
        <p:sp>
          <p:nvSpPr>
            <p:cNvPr id="16" name="Rounded Rectangle 15"/>
            <p:cNvSpPr/>
            <p:nvPr/>
          </p:nvSpPr>
          <p:spPr bwMode="auto">
            <a:xfrm>
              <a:off x="4899831" y="7111626"/>
              <a:ext cx="2717800" cy="116833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Legacy tape transfer-manager</a:t>
              </a:r>
              <a:endParaRPr kumimoji="0" lang="en-US" sz="2400" b="0" i="0" u="none" strike="noStrike" cap="none" normalizeH="0" baseline="0" dirty="0" smtClean="0">
                <a:ln>
                  <a:noFill/>
                </a:ln>
                <a:solidFill>
                  <a:schemeClr val="tx1"/>
                </a:solidFill>
                <a:effectLst/>
                <a:latin typeface="Arial" charset="0"/>
              </a:endParaRPr>
            </a:p>
          </p:txBody>
        </p:sp>
        <p:sp>
          <p:nvSpPr>
            <p:cNvPr id="18" name="Rounded Rectangle 17"/>
            <p:cNvSpPr/>
            <p:nvPr/>
          </p:nvSpPr>
          <p:spPr bwMode="auto">
            <a:xfrm>
              <a:off x="8278031" y="5003539"/>
              <a:ext cx="1625600" cy="96515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Drive scheduler</a:t>
              </a:r>
              <a:endParaRPr kumimoji="0" lang="en-US" sz="2400" b="0" i="0" u="none" strike="noStrike" cap="none" normalizeH="0" baseline="0" dirty="0" smtClean="0">
                <a:ln>
                  <a:noFill/>
                </a:ln>
                <a:solidFill>
                  <a:schemeClr val="tx1"/>
                </a:solidFill>
                <a:effectLst/>
                <a:latin typeface="Arial" charset="0"/>
              </a:endParaRPr>
            </a:p>
          </p:txBody>
        </p:sp>
        <p:sp>
          <p:nvSpPr>
            <p:cNvPr id="19" name="Rounded Rectangle 18"/>
            <p:cNvSpPr/>
            <p:nvPr/>
          </p:nvSpPr>
          <p:spPr bwMode="auto">
            <a:xfrm>
              <a:off x="10614831" y="7111641"/>
              <a:ext cx="2311400" cy="1168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Legacy tape reader/writer</a:t>
              </a:r>
              <a:endParaRPr kumimoji="0" lang="en-US" sz="2400" b="0" i="0" u="none" strike="noStrike" cap="none" normalizeH="0" baseline="0" dirty="0" smtClean="0">
                <a:ln>
                  <a:noFill/>
                </a:ln>
                <a:solidFill>
                  <a:schemeClr val="tx1"/>
                </a:solidFill>
                <a:effectLst/>
                <a:latin typeface="Arial" charset="0"/>
              </a:endParaRPr>
            </a:p>
          </p:txBody>
        </p:sp>
        <p:cxnSp>
          <p:nvCxnSpPr>
            <p:cNvPr id="32" name="Shape 31"/>
            <p:cNvCxnSpPr>
              <a:stCxn id="19" idx="0"/>
              <a:endCxn id="18" idx="3"/>
            </p:cNvCxnSpPr>
            <p:nvPr/>
          </p:nvCxnSpPr>
          <p:spPr bwMode="auto">
            <a:xfrm rot="16200000" flipV="1">
              <a:off x="10024318" y="5365428"/>
              <a:ext cx="1625526" cy="1866900"/>
            </a:xfrm>
            <a:prstGeom prst="curvedConnector2">
              <a:avLst/>
            </a:prstGeom>
            <a:solidFill>
              <a:schemeClr val="accent1"/>
            </a:solidFill>
            <a:ln w="127000" cap="flat" cmpd="sng" algn="ctr">
              <a:solidFill>
                <a:schemeClr val="accent6">
                  <a:lumMod val="60000"/>
                  <a:lumOff val="40000"/>
                </a:schemeClr>
              </a:solidFill>
              <a:prstDash val="solid"/>
              <a:round/>
              <a:headEnd type="triangle" w="med" len="med"/>
              <a:tailEnd type="none"/>
            </a:ln>
            <a:effectLst/>
          </p:spPr>
        </p:cxnSp>
        <p:sp>
          <p:nvSpPr>
            <p:cNvPr id="35" name="TextBox 34"/>
            <p:cNvSpPr txBox="1"/>
            <p:nvPr/>
          </p:nvSpPr>
          <p:spPr>
            <a:xfrm>
              <a:off x="10437031" y="5105126"/>
              <a:ext cx="2066792" cy="461665"/>
            </a:xfrm>
            <a:prstGeom prst="rect">
              <a:avLst/>
            </a:prstGeom>
            <a:noFill/>
          </p:spPr>
          <p:txBody>
            <a:bodyPr wrap="none" rtlCol="0">
              <a:spAutoFit/>
            </a:bodyPr>
            <a:lstStyle/>
            <a:p>
              <a:r>
                <a:rPr lang="en-US" sz="2400" dirty="0" smtClean="0"/>
                <a:t>1. Mount tape</a:t>
              </a:r>
              <a:endParaRPr lang="en-US" sz="2400" dirty="0"/>
            </a:p>
          </p:txBody>
        </p:sp>
        <p:cxnSp>
          <p:nvCxnSpPr>
            <p:cNvPr id="36" name="Straight Connector 35"/>
            <p:cNvCxnSpPr/>
            <p:nvPr/>
          </p:nvCxnSpPr>
          <p:spPr bwMode="auto">
            <a:xfrm rot="10800000">
              <a:off x="7617631" y="7365612"/>
              <a:ext cx="2997200" cy="15"/>
            </a:xfrm>
            <a:prstGeom prst="line">
              <a:avLst/>
            </a:prstGeom>
            <a:solidFill>
              <a:schemeClr val="accent1"/>
            </a:solidFill>
            <a:ln w="127000" cap="flat" cmpd="sng" algn="ctr">
              <a:solidFill>
                <a:schemeClr val="accent6">
                  <a:lumMod val="60000"/>
                  <a:lumOff val="40000"/>
                </a:schemeClr>
              </a:solidFill>
              <a:prstDash val="solid"/>
              <a:round/>
              <a:headEnd type="triangle" w="med" len="med"/>
              <a:tailEnd type="none" w="med" len="med"/>
            </a:ln>
            <a:effectLst/>
          </p:spPr>
        </p:cxnSp>
        <p:sp>
          <p:nvSpPr>
            <p:cNvPr id="43" name="TextBox 42"/>
            <p:cNvSpPr txBox="1"/>
            <p:nvPr/>
          </p:nvSpPr>
          <p:spPr>
            <a:xfrm>
              <a:off x="8151031" y="6908443"/>
              <a:ext cx="1604526" cy="461665"/>
            </a:xfrm>
            <a:prstGeom prst="rect">
              <a:avLst/>
            </a:prstGeom>
            <a:noFill/>
          </p:spPr>
          <p:txBody>
            <a:bodyPr wrap="none" rtlCol="0">
              <a:spAutoFit/>
            </a:bodyPr>
            <a:lstStyle/>
            <a:p>
              <a:r>
                <a:rPr lang="en-US" sz="2400" dirty="0" smtClean="0"/>
                <a:t>2. File info</a:t>
              </a:r>
              <a:endParaRPr lang="en-US" sz="2400" dirty="0"/>
            </a:p>
          </p:txBody>
        </p:sp>
        <p:grpSp>
          <p:nvGrpSpPr>
            <p:cNvPr id="53" name="Group 52"/>
            <p:cNvGrpSpPr/>
            <p:nvPr/>
          </p:nvGrpSpPr>
          <p:grpSpPr>
            <a:xfrm>
              <a:off x="16456831" y="7162429"/>
              <a:ext cx="2133600" cy="1117542"/>
              <a:chOff x="8026400" y="8686355"/>
              <a:chExt cx="7797800" cy="3733608"/>
            </a:xfrm>
          </p:grpSpPr>
          <p:grpSp>
            <p:nvGrpSpPr>
              <p:cNvPr id="51" name="Group 50"/>
              <p:cNvGrpSpPr/>
              <p:nvPr/>
            </p:nvGrpSpPr>
            <p:grpSpPr>
              <a:xfrm>
                <a:off x="8026400" y="8686355"/>
                <a:ext cx="7797800" cy="3733608"/>
                <a:chOff x="9753600" y="10388066"/>
                <a:chExt cx="2692400" cy="1346131"/>
              </a:xfrm>
              <a:solidFill>
                <a:schemeClr val="accent1">
                  <a:lumMod val="50000"/>
                </a:schemeClr>
              </a:solidFill>
            </p:grpSpPr>
            <p:sp>
              <p:nvSpPr>
                <p:cNvPr id="44" name="Donut 43"/>
                <p:cNvSpPr/>
                <p:nvPr/>
              </p:nvSpPr>
              <p:spPr bwMode="auto">
                <a:xfrm>
                  <a:off x="10053320" y="10636954"/>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49" name="Donut 48"/>
                <p:cNvSpPr/>
                <p:nvPr/>
              </p:nvSpPr>
              <p:spPr bwMode="auto">
                <a:xfrm>
                  <a:off x="11297920" y="10636961"/>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50" name="Frame 49"/>
                <p:cNvSpPr/>
                <p:nvPr/>
              </p:nvSpPr>
              <p:spPr bwMode="auto">
                <a:xfrm>
                  <a:off x="9753600" y="10388066"/>
                  <a:ext cx="2692400" cy="1346131"/>
                </a:xfrm>
                <a:prstGeom prst="fram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sp>
            <p:nvSpPr>
              <p:cNvPr id="52" name="Rectangle 51"/>
              <p:cNvSpPr/>
              <p:nvPr/>
            </p:nvSpPr>
            <p:spPr bwMode="auto">
              <a:xfrm>
                <a:off x="11252200" y="11327820"/>
                <a:ext cx="1397000" cy="609569"/>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cxnSp>
          <p:nvCxnSpPr>
            <p:cNvPr id="54" name="Straight Connector 53"/>
            <p:cNvCxnSpPr>
              <a:stCxn id="19" idx="3"/>
            </p:cNvCxnSpPr>
            <p:nvPr/>
          </p:nvCxnSpPr>
          <p:spPr bwMode="auto">
            <a:xfrm>
              <a:off x="12926231" y="7695799"/>
              <a:ext cx="3530600" cy="25401"/>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grpSp>
          <p:nvGrpSpPr>
            <p:cNvPr id="103" name="Group 102"/>
            <p:cNvGrpSpPr/>
            <p:nvPr/>
          </p:nvGrpSpPr>
          <p:grpSpPr>
            <a:xfrm>
              <a:off x="13053231" y="5257510"/>
              <a:ext cx="2762144" cy="2308324"/>
              <a:chOff x="10033000" y="5968693"/>
              <a:chExt cx="2762144" cy="2308324"/>
            </a:xfrm>
          </p:grpSpPr>
          <p:sp>
            <p:nvSpPr>
              <p:cNvPr id="101" name="Rectangle 100"/>
              <p:cNvSpPr/>
              <p:nvPr/>
            </p:nvSpPr>
            <p:spPr bwMode="auto">
              <a:xfrm>
                <a:off x="10414000" y="7137048"/>
                <a:ext cx="1727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02" name="Rectangle 101"/>
              <p:cNvSpPr/>
              <p:nvPr/>
            </p:nvSpPr>
            <p:spPr bwMode="auto">
              <a:xfrm>
                <a:off x="10388600" y="7873604"/>
                <a:ext cx="1727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100" name="Rectangle 99"/>
              <p:cNvSpPr/>
              <p:nvPr/>
            </p:nvSpPr>
            <p:spPr bwMode="auto">
              <a:xfrm>
                <a:off x="10388600" y="6451269"/>
                <a:ext cx="1727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65" name="TextBox 64"/>
              <p:cNvSpPr txBox="1"/>
              <p:nvPr/>
            </p:nvSpPr>
            <p:spPr>
              <a:xfrm>
                <a:off x="10033000" y="5968693"/>
                <a:ext cx="2762144" cy="2308324"/>
              </a:xfrm>
              <a:prstGeom prst="rect">
                <a:avLst/>
              </a:prstGeom>
              <a:noFill/>
            </p:spPr>
            <p:txBody>
              <a:bodyPr wrap="none" rtlCol="0">
                <a:spAutoFit/>
              </a:bodyPr>
              <a:lstStyle/>
              <a:p>
                <a:r>
                  <a:rPr lang="en-US" sz="2400" dirty="0" smtClean="0"/>
                  <a:t>3. Write header file</a:t>
                </a:r>
              </a:p>
              <a:p>
                <a:r>
                  <a:rPr lang="en-US" sz="2400" dirty="0" smtClean="0"/>
                  <a:t>4. Flush buffer</a:t>
                </a:r>
              </a:p>
              <a:p>
                <a:r>
                  <a:rPr lang="en-US" sz="2400" dirty="0" smtClean="0"/>
                  <a:t>5. Write user file</a:t>
                </a:r>
              </a:p>
              <a:p>
                <a:r>
                  <a:rPr lang="en-US" sz="2400" dirty="0" smtClean="0"/>
                  <a:t>6. Flush buffer</a:t>
                </a:r>
              </a:p>
              <a:p>
                <a:r>
                  <a:rPr lang="en-US" sz="2400" dirty="0" smtClean="0"/>
                  <a:t>7. Write trailer file</a:t>
                </a:r>
              </a:p>
              <a:p>
                <a:r>
                  <a:rPr lang="en-US" sz="2400" dirty="0" smtClean="0"/>
                  <a:t>8. Flush buffer</a:t>
                </a:r>
                <a:endParaRPr lang="en-US" sz="2400" dirty="0"/>
              </a:p>
            </p:txBody>
          </p:sp>
        </p:grpSp>
        <p:cxnSp>
          <p:nvCxnSpPr>
            <p:cNvPr id="74" name="Straight Connector 73"/>
            <p:cNvCxnSpPr/>
            <p:nvPr/>
          </p:nvCxnSpPr>
          <p:spPr bwMode="auto">
            <a:xfrm rot="10800000" flipV="1">
              <a:off x="15364631" y="5580294"/>
              <a:ext cx="2687376" cy="312206"/>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75" name="Straight Connector 74"/>
            <p:cNvCxnSpPr/>
            <p:nvPr/>
          </p:nvCxnSpPr>
          <p:spPr bwMode="auto">
            <a:xfrm rot="10800000" flipV="1">
              <a:off x="15212231" y="5907415"/>
              <a:ext cx="2859018" cy="670856"/>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78" name="Straight Connector 77"/>
            <p:cNvCxnSpPr/>
            <p:nvPr/>
          </p:nvCxnSpPr>
          <p:spPr bwMode="auto">
            <a:xfrm rot="10800000" flipV="1">
              <a:off x="15212232" y="6292263"/>
              <a:ext cx="2859019" cy="1022540"/>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104" name="Straight Connector 103"/>
            <p:cNvCxnSpPr/>
            <p:nvPr/>
          </p:nvCxnSpPr>
          <p:spPr bwMode="auto">
            <a:xfrm rot="10800000">
              <a:off x="7617631" y="8076789"/>
              <a:ext cx="2997200" cy="15"/>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sp>
          <p:nvSpPr>
            <p:cNvPr id="105" name="TextBox 104"/>
            <p:cNvSpPr txBox="1"/>
            <p:nvPr/>
          </p:nvSpPr>
          <p:spPr>
            <a:xfrm>
              <a:off x="8151031" y="7619620"/>
              <a:ext cx="1821082" cy="461665"/>
            </a:xfrm>
            <a:prstGeom prst="rect">
              <a:avLst/>
            </a:prstGeom>
            <a:noFill/>
          </p:spPr>
          <p:txBody>
            <a:bodyPr wrap="none" rtlCol="0">
              <a:spAutoFit/>
            </a:bodyPr>
            <a:lstStyle/>
            <a:p>
              <a:r>
                <a:rPr lang="en-US" sz="2400" dirty="0" smtClean="0"/>
                <a:t>9. Wrote file</a:t>
              </a:r>
              <a:endParaRPr lang="en-US" sz="2400" dirty="0"/>
            </a:p>
          </p:txBody>
        </p:sp>
        <p:sp>
          <p:nvSpPr>
            <p:cNvPr id="108" name="Rectangle 107"/>
            <p:cNvSpPr/>
            <p:nvPr/>
          </p:nvSpPr>
          <p:spPr>
            <a:xfrm>
              <a:off x="1656690" y="4342947"/>
              <a:ext cx="10686639" cy="461665"/>
            </a:xfrm>
            <a:prstGeom prst="rect">
              <a:avLst/>
            </a:prstGeom>
          </p:spPr>
          <p:txBody>
            <a:bodyPr wrap="none">
              <a:spAutoFit/>
            </a:bodyPr>
            <a:lstStyle/>
            <a:p>
              <a:pPr algn="just"/>
              <a:r>
                <a:rPr lang="en-US" sz="2400" b="1" dirty="0" smtClean="0"/>
                <a:t>Original architecture before improved write efficiency – 3 flushes per file</a:t>
              </a:r>
            </a:p>
          </p:txBody>
        </p:sp>
        <p:sp>
          <p:nvSpPr>
            <p:cNvPr id="136" name="Folded Corner 135"/>
            <p:cNvSpPr/>
            <p:nvPr/>
          </p:nvSpPr>
          <p:spPr bwMode="auto">
            <a:xfrm>
              <a:off x="18205942" y="5072601"/>
              <a:ext cx="3097948" cy="1642995"/>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3 flushes</a:t>
              </a:r>
            </a:p>
            <a:p>
              <a:pPr algn="ctr"/>
              <a:r>
                <a:rPr lang="en-US" sz="2400" dirty="0" smtClean="0"/>
                <a:t>≈ 5 seconds</a:t>
              </a:r>
            </a:p>
            <a:p>
              <a:pPr algn="ctr"/>
              <a:r>
                <a:rPr lang="en-US" sz="2400" dirty="0" smtClean="0"/>
                <a:t>≈ 1.2 GB that could</a:t>
              </a:r>
            </a:p>
            <a:p>
              <a:pPr algn="ctr"/>
              <a:r>
                <a:rPr lang="en-US" sz="2400" dirty="0" smtClean="0"/>
                <a:t>have been written</a:t>
              </a:r>
            </a:p>
            <a:p>
              <a:endParaRPr lang="en-US" sz="2400" dirty="0"/>
            </a:p>
          </p:txBody>
        </p:sp>
      </p:grpSp>
      <p:grpSp>
        <p:nvGrpSpPr>
          <p:cNvPr id="129" name="Group 128"/>
          <p:cNvGrpSpPr/>
          <p:nvPr/>
        </p:nvGrpSpPr>
        <p:grpSpPr>
          <a:xfrm>
            <a:off x="1656690" y="9408303"/>
            <a:ext cx="19454782" cy="4058887"/>
            <a:chOff x="1656690" y="9638181"/>
            <a:chExt cx="19454782" cy="4058887"/>
          </a:xfrm>
        </p:grpSpPr>
        <p:sp>
          <p:nvSpPr>
            <p:cNvPr id="127" name="Rectangle 126"/>
            <p:cNvSpPr/>
            <p:nvPr/>
          </p:nvSpPr>
          <p:spPr>
            <a:xfrm>
              <a:off x="1656690" y="9638181"/>
              <a:ext cx="7658617" cy="461665"/>
            </a:xfrm>
            <a:prstGeom prst="rect">
              <a:avLst/>
            </a:prstGeom>
          </p:spPr>
          <p:txBody>
            <a:bodyPr wrap="none">
              <a:spAutoFit/>
            </a:bodyPr>
            <a:lstStyle/>
            <a:p>
              <a:pPr algn="just"/>
              <a:r>
                <a:rPr lang="en-US" sz="2400" b="1" dirty="0" smtClean="0"/>
                <a:t>Architecture after first deployment – 1 flush per file</a:t>
              </a:r>
            </a:p>
          </p:txBody>
        </p:sp>
        <p:grpSp>
          <p:nvGrpSpPr>
            <p:cNvPr id="151" name="Group 264"/>
            <p:cNvGrpSpPr/>
            <p:nvPr/>
          </p:nvGrpSpPr>
          <p:grpSpPr>
            <a:xfrm>
              <a:off x="4898294" y="10420648"/>
              <a:ext cx="13690597" cy="3276420"/>
              <a:chOff x="2259064" y="14026683"/>
              <a:chExt cx="13690597" cy="3276420"/>
            </a:xfrm>
          </p:grpSpPr>
          <p:sp>
            <p:nvSpPr>
              <p:cNvPr id="210" name="Rounded Rectangle 209"/>
              <p:cNvSpPr/>
              <p:nvPr/>
            </p:nvSpPr>
            <p:spPr bwMode="auto">
              <a:xfrm>
                <a:off x="2259064" y="16134770"/>
                <a:ext cx="2717800" cy="116833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Legacy tape transfer-manager</a:t>
                </a:r>
                <a:endParaRPr kumimoji="0" lang="en-US" sz="2400" b="0" i="0" u="none" strike="noStrike" cap="none" normalizeH="0" baseline="0" dirty="0" smtClean="0">
                  <a:ln>
                    <a:noFill/>
                  </a:ln>
                  <a:solidFill>
                    <a:schemeClr val="tx1"/>
                  </a:solidFill>
                  <a:effectLst/>
                  <a:latin typeface="Arial" charset="0"/>
                </a:endParaRPr>
              </a:p>
            </p:txBody>
          </p:sp>
          <p:sp>
            <p:nvSpPr>
              <p:cNvPr id="214" name="Rounded Rectangle 213"/>
              <p:cNvSpPr/>
              <p:nvPr/>
            </p:nvSpPr>
            <p:spPr bwMode="auto">
              <a:xfrm>
                <a:off x="5637264" y="14026683"/>
                <a:ext cx="1625600" cy="96515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Drive scheduler</a:t>
                </a:r>
                <a:endParaRPr kumimoji="0" lang="en-US" sz="2400" b="0" i="0" u="none" strike="noStrike" cap="none" normalizeH="0" baseline="0" dirty="0" smtClean="0">
                  <a:ln>
                    <a:noFill/>
                  </a:ln>
                  <a:solidFill>
                    <a:schemeClr val="tx1"/>
                  </a:solidFill>
                  <a:effectLst/>
                  <a:latin typeface="Arial" charset="0"/>
                </a:endParaRPr>
              </a:p>
            </p:txBody>
          </p:sp>
          <p:cxnSp>
            <p:nvCxnSpPr>
              <p:cNvPr id="215" name="Shape 214"/>
              <p:cNvCxnSpPr>
                <a:endCxn id="214" idx="3"/>
              </p:cNvCxnSpPr>
              <p:nvPr/>
            </p:nvCxnSpPr>
            <p:spPr bwMode="auto">
              <a:xfrm rot="16200000" flipV="1">
                <a:off x="7383551" y="14388572"/>
                <a:ext cx="1625526" cy="1866900"/>
              </a:xfrm>
              <a:prstGeom prst="curvedConnector2">
                <a:avLst/>
              </a:prstGeom>
              <a:solidFill>
                <a:schemeClr val="accent1"/>
              </a:solidFill>
              <a:ln w="127000" cap="flat" cmpd="sng" algn="ctr">
                <a:solidFill>
                  <a:schemeClr val="accent6">
                    <a:lumMod val="60000"/>
                    <a:lumOff val="40000"/>
                  </a:schemeClr>
                </a:solidFill>
                <a:prstDash val="solid"/>
                <a:round/>
                <a:headEnd type="triangle" w="med" len="med"/>
                <a:tailEnd type="none"/>
              </a:ln>
              <a:effectLst/>
            </p:spPr>
          </p:cxnSp>
          <p:sp>
            <p:nvSpPr>
              <p:cNvPr id="216" name="TextBox 215"/>
              <p:cNvSpPr txBox="1"/>
              <p:nvPr/>
            </p:nvSpPr>
            <p:spPr>
              <a:xfrm>
                <a:off x="7796264" y="14128270"/>
                <a:ext cx="2066792" cy="461665"/>
              </a:xfrm>
              <a:prstGeom prst="rect">
                <a:avLst/>
              </a:prstGeom>
              <a:noFill/>
            </p:spPr>
            <p:txBody>
              <a:bodyPr wrap="none" rtlCol="0">
                <a:spAutoFit/>
              </a:bodyPr>
              <a:lstStyle/>
              <a:p>
                <a:r>
                  <a:rPr lang="en-US" sz="2400" dirty="0" smtClean="0"/>
                  <a:t>1. Mount tape</a:t>
                </a:r>
                <a:endParaRPr lang="en-US" sz="2400" dirty="0"/>
              </a:p>
            </p:txBody>
          </p:sp>
          <p:cxnSp>
            <p:nvCxnSpPr>
              <p:cNvPr id="218" name="Straight Connector 217"/>
              <p:cNvCxnSpPr/>
              <p:nvPr/>
            </p:nvCxnSpPr>
            <p:spPr bwMode="auto">
              <a:xfrm rot="10800000">
                <a:off x="4976864" y="16388756"/>
                <a:ext cx="2997200" cy="15"/>
              </a:xfrm>
              <a:prstGeom prst="line">
                <a:avLst/>
              </a:prstGeom>
              <a:solidFill>
                <a:schemeClr val="accent1"/>
              </a:solidFill>
              <a:ln w="127000" cap="flat" cmpd="sng" algn="ctr">
                <a:solidFill>
                  <a:schemeClr val="accent2">
                    <a:lumMod val="60000"/>
                    <a:lumOff val="40000"/>
                  </a:schemeClr>
                </a:solidFill>
                <a:prstDash val="solid"/>
                <a:round/>
                <a:headEnd type="triangle" w="med" len="med"/>
                <a:tailEnd type="none" w="med" len="med"/>
              </a:ln>
              <a:effectLst/>
            </p:spPr>
          </p:cxnSp>
          <p:grpSp>
            <p:nvGrpSpPr>
              <p:cNvPr id="219" name="Group 52"/>
              <p:cNvGrpSpPr/>
              <p:nvPr/>
            </p:nvGrpSpPr>
            <p:grpSpPr>
              <a:xfrm>
                <a:off x="13816062" y="16185564"/>
                <a:ext cx="2133599" cy="1117539"/>
                <a:chOff x="8026400" y="8686342"/>
                <a:chExt cx="7797799" cy="3733606"/>
              </a:xfrm>
            </p:grpSpPr>
            <p:grpSp>
              <p:nvGrpSpPr>
                <p:cNvPr id="224" name="Group 50"/>
                <p:cNvGrpSpPr/>
                <p:nvPr/>
              </p:nvGrpSpPr>
              <p:grpSpPr>
                <a:xfrm>
                  <a:off x="8026400" y="8686342"/>
                  <a:ext cx="7797799" cy="3733606"/>
                  <a:chOff x="9753600" y="10388066"/>
                  <a:chExt cx="2692400" cy="1346131"/>
                </a:xfrm>
                <a:solidFill>
                  <a:schemeClr val="accent1">
                    <a:lumMod val="50000"/>
                  </a:schemeClr>
                </a:solidFill>
              </p:grpSpPr>
              <p:sp>
                <p:nvSpPr>
                  <p:cNvPr id="226" name="Donut 225"/>
                  <p:cNvSpPr/>
                  <p:nvPr/>
                </p:nvSpPr>
                <p:spPr bwMode="auto">
                  <a:xfrm>
                    <a:off x="10053320" y="10636954"/>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227" name="Donut 226"/>
                  <p:cNvSpPr/>
                  <p:nvPr/>
                </p:nvSpPr>
                <p:spPr bwMode="auto">
                  <a:xfrm>
                    <a:off x="11297920" y="10636961"/>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228" name="Frame 227"/>
                  <p:cNvSpPr/>
                  <p:nvPr/>
                </p:nvSpPr>
                <p:spPr bwMode="auto">
                  <a:xfrm>
                    <a:off x="9753600" y="10388066"/>
                    <a:ext cx="2692400" cy="1346131"/>
                  </a:xfrm>
                  <a:prstGeom prst="fram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sp>
              <p:nvSpPr>
                <p:cNvPr id="225" name="Rectangle 224"/>
                <p:cNvSpPr/>
                <p:nvPr/>
              </p:nvSpPr>
              <p:spPr bwMode="auto">
                <a:xfrm>
                  <a:off x="11252200" y="11327820"/>
                  <a:ext cx="1397000" cy="609569"/>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cxnSp>
            <p:nvCxnSpPr>
              <p:cNvPr id="221" name="Straight Connector 220"/>
              <p:cNvCxnSpPr/>
              <p:nvPr/>
            </p:nvCxnSpPr>
            <p:spPr bwMode="auto">
              <a:xfrm>
                <a:off x="10285464" y="16718943"/>
                <a:ext cx="3530600" cy="25401"/>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cxnSp>
            <p:nvCxnSpPr>
              <p:cNvPr id="222" name="Straight Connector 221"/>
              <p:cNvCxnSpPr/>
              <p:nvPr/>
            </p:nvCxnSpPr>
            <p:spPr bwMode="auto">
              <a:xfrm rot="10800000">
                <a:off x="4976864" y="17099933"/>
                <a:ext cx="2997200" cy="15"/>
              </a:xfrm>
              <a:prstGeom prst="line">
                <a:avLst/>
              </a:prstGeom>
              <a:solidFill>
                <a:schemeClr val="accent1"/>
              </a:solidFill>
              <a:ln w="127000" cap="flat" cmpd="sng" algn="ctr">
                <a:solidFill>
                  <a:schemeClr val="accent2">
                    <a:lumMod val="60000"/>
                    <a:lumOff val="40000"/>
                  </a:schemeClr>
                </a:solidFill>
                <a:prstDash val="solid"/>
                <a:round/>
                <a:headEnd type="none" w="med" len="med"/>
                <a:tailEnd type="triangle" w="med" len="med"/>
              </a:ln>
              <a:effectLst/>
            </p:spPr>
          </p:cxnSp>
          <p:sp>
            <p:nvSpPr>
              <p:cNvPr id="223" name="Rounded Rectangle 18"/>
              <p:cNvSpPr/>
              <p:nvPr/>
            </p:nvSpPr>
            <p:spPr bwMode="auto">
              <a:xfrm>
                <a:off x="7974064" y="16134785"/>
                <a:ext cx="2311400" cy="1168315"/>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Legacy tape reader/writer</a:t>
                </a:r>
                <a:endParaRPr kumimoji="0" lang="en-US" sz="2400" b="0" i="0" u="none" strike="noStrike" cap="none" normalizeH="0" baseline="0" dirty="0" smtClean="0">
                  <a:ln>
                    <a:noFill/>
                  </a:ln>
                  <a:solidFill>
                    <a:schemeClr val="tx1"/>
                  </a:solidFill>
                  <a:effectLst/>
                  <a:latin typeface="Arial" charset="0"/>
                </a:endParaRPr>
              </a:p>
            </p:txBody>
          </p:sp>
        </p:grpSp>
        <p:sp>
          <p:nvSpPr>
            <p:cNvPr id="161" name="TextBox 160"/>
            <p:cNvSpPr txBox="1"/>
            <p:nvPr/>
          </p:nvSpPr>
          <p:spPr>
            <a:xfrm>
              <a:off x="8247240" y="12306055"/>
              <a:ext cx="1604526" cy="461665"/>
            </a:xfrm>
            <a:prstGeom prst="rect">
              <a:avLst/>
            </a:prstGeom>
            <a:noFill/>
          </p:spPr>
          <p:txBody>
            <a:bodyPr wrap="none" rtlCol="0">
              <a:spAutoFit/>
            </a:bodyPr>
            <a:lstStyle/>
            <a:p>
              <a:r>
                <a:rPr lang="en-US" sz="2400" dirty="0" smtClean="0"/>
                <a:t>2. File info</a:t>
              </a:r>
              <a:endParaRPr lang="en-US" sz="2400" dirty="0"/>
            </a:p>
          </p:txBody>
        </p:sp>
        <p:grpSp>
          <p:nvGrpSpPr>
            <p:cNvPr id="169" name="Group 266"/>
            <p:cNvGrpSpPr/>
            <p:nvPr/>
          </p:nvGrpSpPr>
          <p:grpSpPr>
            <a:xfrm>
              <a:off x="13149440" y="11391693"/>
              <a:ext cx="2762144" cy="1569660"/>
              <a:chOff x="10414000" y="12292982"/>
              <a:chExt cx="2762144" cy="1569660"/>
            </a:xfrm>
          </p:grpSpPr>
          <p:sp>
            <p:nvSpPr>
              <p:cNvPr id="206" name="Rectangle 205"/>
              <p:cNvSpPr/>
              <p:nvPr/>
            </p:nvSpPr>
            <p:spPr bwMode="auto">
              <a:xfrm>
                <a:off x="10795000" y="13461337"/>
                <a:ext cx="1727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08" name="TextBox 207"/>
              <p:cNvSpPr txBox="1"/>
              <p:nvPr/>
            </p:nvSpPr>
            <p:spPr>
              <a:xfrm>
                <a:off x="10414000" y="12292982"/>
                <a:ext cx="2762144" cy="1569660"/>
              </a:xfrm>
              <a:prstGeom prst="rect">
                <a:avLst/>
              </a:prstGeom>
              <a:noFill/>
            </p:spPr>
            <p:txBody>
              <a:bodyPr wrap="none" rtlCol="0">
                <a:spAutoFit/>
              </a:bodyPr>
              <a:lstStyle/>
              <a:p>
                <a:r>
                  <a:rPr lang="en-US" sz="2400" dirty="0" smtClean="0"/>
                  <a:t>3. Write header file</a:t>
                </a:r>
              </a:p>
              <a:p>
                <a:r>
                  <a:rPr lang="en-US" sz="2400" dirty="0" smtClean="0"/>
                  <a:t>4. Write user file</a:t>
                </a:r>
              </a:p>
              <a:p>
                <a:r>
                  <a:rPr lang="en-US" sz="2400" dirty="0" smtClean="0"/>
                  <a:t>5. Write trailer file</a:t>
                </a:r>
              </a:p>
              <a:p>
                <a:r>
                  <a:rPr lang="en-US" sz="2400" dirty="0" smtClean="0"/>
                  <a:t>6. Flush buffer</a:t>
                </a:r>
                <a:endParaRPr lang="en-US" sz="2400" dirty="0"/>
              </a:p>
            </p:txBody>
          </p:sp>
        </p:grpSp>
        <p:sp>
          <p:nvSpPr>
            <p:cNvPr id="185" name="TextBox 184"/>
            <p:cNvSpPr txBox="1"/>
            <p:nvPr/>
          </p:nvSpPr>
          <p:spPr>
            <a:xfrm>
              <a:off x="8247240" y="13017232"/>
              <a:ext cx="1821082" cy="461665"/>
            </a:xfrm>
            <a:prstGeom prst="rect">
              <a:avLst/>
            </a:prstGeom>
            <a:noFill/>
          </p:spPr>
          <p:txBody>
            <a:bodyPr wrap="none" rtlCol="0">
              <a:spAutoFit/>
            </a:bodyPr>
            <a:lstStyle/>
            <a:p>
              <a:r>
                <a:rPr lang="en-US" sz="2400" dirty="0" smtClean="0"/>
                <a:t>7. Wrote file</a:t>
              </a:r>
              <a:endParaRPr lang="en-US" sz="2400" dirty="0"/>
            </a:p>
          </p:txBody>
        </p:sp>
        <p:cxnSp>
          <p:nvCxnSpPr>
            <p:cNvPr id="189" name="Straight Connector 188"/>
            <p:cNvCxnSpPr/>
            <p:nvPr/>
          </p:nvCxnSpPr>
          <p:spPr bwMode="auto">
            <a:xfrm rot="10800000" flipV="1">
              <a:off x="15359240" y="11691650"/>
              <a:ext cx="2904428" cy="1020754"/>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195" name="Straight Connector 194"/>
            <p:cNvCxnSpPr/>
            <p:nvPr/>
          </p:nvCxnSpPr>
          <p:spPr bwMode="auto">
            <a:xfrm rot="5400000">
              <a:off x="11909494" y="11175375"/>
              <a:ext cx="1371537" cy="914400"/>
            </a:xfrm>
            <a:prstGeom prst="line">
              <a:avLst/>
            </a:prstGeom>
            <a:solidFill>
              <a:schemeClr val="accent1"/>
            </a:solidFill>
            <a:ln w="12700" cap="flat" cmpd="sng" algn="ctr">
              <a:solidFill>
                <a:schemeClr val="tx1"/>
              </a:solidFill>
              <a:prstDash val="lgDash"/>
              <a:round/>
              <a:headEnd type="none" w="med" len="med"/>
              <a:tailEnd type="arrow" w="lg" len="lg"/>
            </a:ln>
            <a:effectLst/>
          </p:spPr>
        </p:cxnSp>
        <p:sp>
          <p:nvSpPr>
            <p:cNvPr id="147" name="Folded Corner 146"/>
            <p:cNvSpPr/>
            <p:nvPr/>
          </p:nvSpPr>
          <p:spPr bwMode="auto">
            <a:xfrm>
              <a:off x="17739529" y="9870857"/>
              <a:ext cx="3371943" cy="1703800"/>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1 flush</a:t>
              </a:r>
            </a:p>
            <a:p>
              <a:pPr algn="ctr"/>
              <a:r>
                <a:rPr lang="en-US" sz="2400" dirty="0" smtClean="0"/>
                <a:t>≈ 1.667 seconds</a:t>
              </a:r>
            </a:p>
            <a:p>
              <a:pPr algn="ctr"/>
              <a:r>
                <a:rPr lang="en-US" sz="2400" dirty="0" smtClean="0"/>
                <a:t>≈ 400 MB that could</a:t>
              </a:r>
            </a:p>
            <a:p>
              <a:pPr algn="ctr"/>
              <a:r>
                <a:rPr lang="en-US" sz="2400" dirty="0" smtClean="0"/>
                <a:t>have been written</a:t>
              </a:r>
            </a:p>
            <a:p>
              <a:endParaRPr lang="en-US" sz="2400" dirty="0"/>
            </a:p>
          </p:txBody>
        </p:sp>
        <p:sp>
          <p:nvSpPr>
            <p:cNvPr id="148" name="Folded Corner 147"/>
            <p:cNvSpPr/>
            <p:nvPr/>
          </p:nvSpPr>
          <p:spPr bwMode="auto">
            <a:xfrm>
              <a:off x="12760480" y="9869317"/>
              <a:ext cx="3848383" cy="975667"/>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Minor modification to the legacy tape reader/writer</a:t>
              </a:r>
            </a:p>
            <a:p>
              <a:pPr algn="ctr"/>
              <a:endParaRPr lang="en-US" sz="2400" dirty="0" smtClean="0"/>
            </a:p>
            <a:p>
              <a:pPr algn="ctr"/>
              <a:endParaRPr lang="en-US" sz="2400" dirty="0"/>
            </a:p>
          </p:txBody>
        </p:sp>
      </p:grpSp>
      <p:grpSp>
        <p:nvGrpSpPr>
          <p:cNvPr id="130" name="Group 129"/>
          <p:cNvGrpSpPr/>
          <p:nvPr/>
        </p:nvGrpSpPr>
        <p:grpSpPr>
          <a:xfrm>
            <a:off x="1648693" y="14595523"/>
            <a:ext cx="18500683" cy="6038728"/>
            <a:chOff x="1648693" y="14595523"/>
            <a:chExt cx="18500683" cy="6038728"/>
          </a:xfrm>
        </p:grpSpPr>
        <p:sp>
          <p:nvSpPr>
            <p:cNvPr id="165" name="Rectangle 164"/>
            <p:cNvSpPr/>
            <p:nvPr/>
          </p:nvSpPr>
          <p:spPr>
            <a:xfrm>
              <a:off x="1648693" y="14595523"/>
              <a:ext cx="8119681" cy="461665"/>
            </a:xfrm>
            <a:prstGeom prst="rect">
              <a:avLst/>
            </a:prstGeom>
          </p:spPr>
          <p:txBody>
            <a:bodyPr wrap="none">
              <a:spAutoFit/>
            </a:bodyPr>
            <a:lstStyle/>
            <a:p>
              <a:pPr algn="just"/>
              <a:r>
                <a:rPr lang="en-US" sz="2400" b="1" dirty="0" smtClean="0"/>
                <a:t>Architecture of second deployment – 1 flush per N GB</a:t>
              </a:r>
            </a:p>
          </p:txBody>
        </p:sp>
        <p:sp>
          <p:nvSpPr>
            <p:cNvPr id="230" name="Rounded Rectangle 229"/>
            <p:cNvSpPr/>
            <p:nvPr/>
          </p:nvSpPr>
          <p:spPr bwMode="auto">
            <a:xfrm>
              <a:off x="4885399" y="19465913"/>
              <a:ext cx="2717800" cy="1168330"/>
            </a:xfrm>
            <a:prstGeom prst="round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solidFill>
                    <a:schemeClr val="bg1">
                      <a:lumMod val="50000"/>
                    </a:schemeClr>
                  </a:solidFill>
                </a:rPr>
                <a:t>Legacy tape transfer-manager</a:t>
              </a:r>
              <a:endParaRPr kumimoji="0" lang="en-US" sz="2400" b="0" i="0" u="none" strike="noStrike" cap="none" normalizeH="0" baseline="0" dirty="0" smtClean="0">
                <a:ln>
                  <a:noFill/>
                </a:ln>
                <a:solidFill>
                  <a:schemeClr val="bg1">
                    <a:lumMod val="50000"/>
                  </a:schemeClr>
                </a:solidFill>
                <a:effectLst/>
                <a:latin typeface="Arial" charset="0"/>
              </a:endParaRPr>
            </a:p>
          </p:txBody>
        </p:sp>
        <p:sp>
          <p:nvSpPr>
            <p:cNvPr id="231" name="Rounded Rectangle 230"/>
            <p:cNvSpPr/>
            <p:nvPr/>
          </p:nvSpPr>
          <p:spPr bwMode="auto">
            <a:xfrm>
              <a:off x="8282841" y="15164238"/>
              <a:ext cx="1625600" cy="965151"/>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Drive scheduler</a:t>
              </a:r>
              <a:endParaRPr kumimoji="0" lang="en-US" sz="2400" b="0" i="0" u="none" strike="noStrike" cap="none" normalizeH="0" baseline="0" dirty="0" smtClean="0">
                <a:ln>
                  <a:noFill/>
                </a:ln>
                <a:solidFill>
                  <a:schemeClr val="tx1"/>
                </a:solidFill>
                <a:effectLst/>
                <a:latin typeface="Arial" charset="0"/>
              </a:endParaRPr>
            </a:p>
          </p:txBody>
        </p:sp>
        <p:cxnSp>
          <p:nvCxnSpPr>
            <p:cNvPr id="232" name="Shape 231"/>
            <p:cNvCxnSpPr>
              <a:stCxn id="248" idx="0"/>
              <a:endCxn id="231" idx="3"/>
            </p:cNvCxnSpPr>
            <p:nvPr/>
          </p:nvCxnSpPr>
          <p:spPr bwMode="auto">
            <a:xfrm rot="16200000" flipV="1">
              <a:off x="10022685" y="15532570"/>
              <a:ext cx="1655770" cy="1884258"/>
            </a:xfrm>
            <a:prstGeom prst="curvedConnector2">
              <a:avLst/>
            </a:prstGeom>
            <a:solidFill>
              <a:schemeClr val="accent1"/>
            </a:solidFill>
            <a:ln w="127000" cap="flat" cmpd="sng" algn="ctr">
              <a:solidFill>
                <a:schemeClr val="accent6">
                  <a:lumMod val="60000"/>
                  <a:lumOff val="40000"/>
                </a:schemeClr>
              </a:solidFill>
              <a:prstDash val="solid"/>
              <a:round/>
              <a:headEnd type="triangle" w="med" len="med"/>
              <a:tailEnd type="none"/>
            </a:ln>
            <a:effectLst/>
          </p:spPr>
        </p:cxnSp>
        <p:sp>
          <p:nvSpPr>
            <p:cNvPr id="233" name="TextBox 232"/>
            <p:cNvSpPr txBox="1"/>
            <p:nvPr/>
          </p:nvSpPr>
          <p:spPr>
            <a:xfrm>
              <a:off x="10441841" y="15265825"/>
              <a:ext cx="2066792" cy="461665"/>
            </a:xfrm>
            <a:prstGeom prst="rect">
              <a:avLst/>
            </a:prstGeom>
            <a:noFill/>
          </p:spPr>
          <p:txBody>
            <a:bodyPr wrap="none" rtlCol="0">
              <a:spAutoFit/>
            </a:bodyPr>
            <a:lstStyle/>
            <a:p>
              <a:r>
                <a:rPr lang="en-US" sz="2400" dirty="0" smtClean="0"/>
                <a:t>1. Mount tape</a:t>
              </a:r>
              <a:endParaRPr lang="en-US" sz="2400" dirty="0"/>
            </a:p>
          </p:txBody>
        </p:sp>
        <p:cxnSp>
          <p:nvCxnSpPr>
            <p:cNvPr id="234" name="Straight Connector 233"/>
            <p:cNvCxnSpPr/>
            <p:nvPr/>
          </p:nvCxnSpPr>
          <p:spPr bwMode="auto">
            <a:xfrm rot="10800000">
              <a:off x="7622441" y="19719899"/>
              <a:ext cx="2997200" cy="15"/>
            </a:xfrm>
            <a:prstGeom prst="line">
              <a:avLst/>
            </a:prstGeom>
            <a:solidFill>
              <a:schemeClr val="accent1"/>
            </a:solidFill>
            <a:ln w="127000" cap="flat" cmpd="sng" algn="ctr">
              <a:solidFill>
                <a:schemeClr val="bg1">
                  <a:lumMod val="85000"/>
                </a:schemeClr>
              </a:solidFill>
              <a:prstDash val="solid"/>
              <a:round/>
              <a:headEnd type="triangle" w="med" len="med"/>
              <a:tailEnd type="none" w="med" len="med"/>
            </a:ln>
            <a:effectLst/>
          </p:spPr>
        </p:cxnSp>
        <p:grpSp>
          <p:nvGrpSpPr>
            <p:cNvPr id="235" name="Group 52"/>
            <p:cNvGrpSpPr/>
            <p:nvPr/>
          </p:nvGrpSpPr>
          <p:grpSpPr>
            <a:xfrm>
              <a:off x="16442396" y="19516710"/>
              <a:ext cx="2133598" cy="1117541"/>
              <a:chOff x="8026398" y="8686340"/>
              <a:chExt cx="7797799" cy="3733606"/>
            </a:xfrm>
          </p:grpSpPr>
          <p:grpSp>
            <p:nvGrpSpPr>
              <p:cNvPr id="269" name="Group 50"/>
              <p:cNvGrpSpPr/>
              <p:nvPr/>
            </p:nvGrpSpPr>
            <p:grpSpPr>
              <a:xfrm>
                <a:off x="8026398" y="8686340"/>
                <a:ext cx="7797799" cy="3733606"/>
                <a:chOff x="9753600" y="10388066"/>
                <a:chExt cx="2692400" cy="1346131"/>
              </a:xfrm>
              <a:solidFill>
                <a:schemeClr val="accent1">
                  <a:lumMod val="50000"/>
                </a:schemeClr>
              </a:solidFill>
            </p:grpSpPr>
            <p:sp>
              <p:nvSpPr>
                <p:cNvPr id="271" name="Donut 270"/>
                <p:cNvSpPr/>
                <p:nvPr/>
              </p:nvSpPr>
              <p:spPr bwMode="auto">
                <a:xfrm>
                  <a:off x="10053320" y="10636954"/>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272" name="Donut 271"/>
                <p:cNvSpPr/>
                <p:nvPr/>
              </p:nvSpPr>
              <p:spPr bwMode="auto">
                <a:xfrm>
                  <a:off x="11297920" y="10636961"/>
                  <a:ext cx="822960" cy="822960"/>
                </a:xfrm>
                <a:prstGeom prst="donut">
                  <a:avLst/>
                </a:prstGeom>
                <a:grpFill/>
                <a:ln w="9525" cap="flat" cmpd="sng" algn="ctr">
                  <a:solidFill>
                    <a:schemeClr val="tx1"/>
                  </a:solidFill>
                  <a:prstDash val="solid"/>
                  <a:round/>
                  <a:headEnd type="none" w="med" len="med"/>
                  <a:tailEnd type="none" w="med" len="med"/>
                </a:ln>
                <a:effectLst/>
              </p:spPr>
            </p:sp>
            <p:sp>
              <p:nvSpPr>
                <p:cNvPr id="273" name="Frame 272"/>
                <p:cNvSpPr/>
                <p:nvPr/>
              </p:nvSpPr>
              <p:spPr bwMode="auto">
                <a:xfrm>
                  <a:off x="9753600" y="10388066"/>
                  <a:ext cx="2692400" cy="1346131"/>
                </a:xfrm>
                <a:prstGeom prst="frame">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sp>
            <p:nvSpPr>
              <p:cNvPr id="270" name="Rectangle 269"/>
              <p:cNvSpPr/>
              <p:nvPr/>
            </p:nvSpPr>
            <p:spPr bwMode="auto">
              <a:xfrm>
                <a:off x="11252200" y="11327820"/>
                <a:ext cx="1397000" cy="609569"/>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grpSp>
        <p:cxnSp>
          <p:nvCxnSpPr>
            <p:cNvPr id="236" name="Straight Connector 235"/>
            <p:cNvCxnSpPr/>
            <p:nvPr/>
          </p:nvCxnSpPr>
          <p:spPr bwMode="auto">
            <a:xfrm>
              <a:off x="12931041" y="20050086"/>
              <a:ext cx="3530600" cy="25401"/>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cxnSp>
          <p:nvCxnSpPr>
            <p:cNvPr id="237" name="Straight Connector 236"/>
            <p:cNvCxnSpPr/>
            <p:nvPr/>
          </p:nvCxnSpPr>
          <p:spPr bwMode="auto">
            <a:xfrm rot="10800000">
              <a:off x="7603199" y="20431076"/>
              <a:ext cx="2997200" cy="15"/>
            </a:xfrm>
            <a:prstGeom prst="line">
              <a:avLst/>
            </a:prstGeom>
            <a:solidFill>
              <a:schemeClr val="accent1"/>
            </a:solidFill>
            <a:ln w="127000" cap="flat" cmpd="sng" algn="ctr">
              <a:solidFill>
                <a:schemeClr val="bg1">
                  <a:lumMod val="85000"/>
                </a:schemeClr>
              </a:solidFill>
              <a:prstDash val="solid"/>
              <a:round/>
              <a:headEnd type="none" w="med" len="med"/>
              <a:tailEnd type="triangle" w="med" len="med"/>
            </a:ln>
            <a:effectLst/>
          </p:spPr>
        </p:cxnSp>
        <p:sp>
          <p:nvSpPr>
            <p:cNvPr id="238" name="Rectangle 237"/>
            <p:cNvSpPr/>
            <p:nvPr/>
          </p:nvSpPr>
          <p:spPr bwMode="auto">
            <a:xfrm>
              <a:off x="7525499" y="17925183"/>
              <a:ext cx="2159000" cy="304784"/>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39" name="Rectangle 238"/>
            <p:cNvSpPr/>
            <p:nvPr/>
          </p:nvSpPr>
          <p:spPr bwMode="auto">
            <a:xfrm>
              <a:off x="7500099" y="17188621"/>
              <a:ext cx="2870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40" name="Rounded Rectangle 239"/>
            <p:cNvSpPr/>
            <p:nvPr/>
          </p:nvSpPr>
          <p:spPr bwMode="auto">
            <a:xfrm>
              <a:off x="5296455" y="17283320"/>
              <a:ext cx="1625600" cy="1168330"/>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Tape</a:t>
              </a:r>
            </a:p>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gateway</a:t>
              </a:r>
              <a:endParaRPr kumimoji="0" lang="en-US" sz="2400" b="0" i="0" u="none" strike="noStrike" cap="none" normalizeH="0" baseline="0" dirty="0" smtClean="0">
                <a:ln>
                  <a:noFill/>
                </a:ln>
                <a:solidFill>
                  <a:schemeClr val="tx1"/>
                </a:solidFill>
                <a:effectLst/>
                <a:latin typeface="Arial" charset="0"/>
              </a:endParaRPr>
            </a:p>
          </p:txBody>
        </p:sp>
        <p:cxnSp>
          <p:nvCxnSpPr>
            <p:cNvPr id="241" name="Straight Connector 240"/>
            <p:cNvCxnSpPr/>
            <p:nvPr/>
          </p:nvCxnSpPr>
          <p:spPr bwMode="auto">
            <a:xfrm rot="10800000" flipV="1">
              <a:off x="6941299" y="17531116"/>
              <a:ext cx="4064000" cy="25431"/>
            </a:xfrm>
            <a:prstGeom prst="line">
              <a:avLst/>
            </a:prstGeom>
            <a:solidFill>
              <a:schemeClr val="accent1"/>
            </a:solidFill>
            <a:ln w="127000" cap="flat" cmpd="sng" algn="ctr">
              <a:solidFill>
                <a:schemeClr val="accent6">
                  <a:lumMod val="60000"/>
                  <a:lumOff val="40000"/>
                </a:schemeClr>
              </a:solidFill>
              <a:prstDash val="solid"/>
              <a:round/>
              <a:headEnd type="triangle" w="med" len="med"/>
              <a:tailEnd type="none" w="med" len="med"/>
            </a:ln>
            <a:effectLst/>
          </p:spPr>
        </p:cxnSp>
        <p:sp>
          <p:nvSpPr>
            <p:cNvPr id="242" name="TextBox 241"/>
            <p:cNvSpPr txBox="1"/>
            <p:nvPr/>
          </p:nvSpPr>
          <p:spPr>
            <a:xfrm>
              <a:off x="7474699" y="17099379"/>
              <a:ext cx="2989821" cy="461665"/>
            </a:xfrm>
            <a:prstGeom prst="rect">
              <a:avLst/>
            </a:prstGeom>
            <a:noFill/>
          </p:spPr>
          <p:txBody>
            <a:bodyPr wrap="none" rtlCol="0">
              <a:spAutoFit/>
            </a:bodyPr>
            <a:lstStyle/>
            <a:p>
              <a:r>
                <a:rPr lang="en-US" sz="2400" dirty="0" smtClean="0"/>
                <a:t>2. File info for N files</a:t>
              </a:r>
              <a:endParaRPr lang="en-US" sz="2400" dirty="0"/>
            </a:p>
          </p:txBody>
        </p:sp>
        <p:grpSp>
          <p:nvGrpSpPr>
            <p:cNvPr id="243" name="Group 198"/>
            <p:cNvGrpSpPr/>
            <p:nvPr/>
          </p:nvGrpSpPr>
          <p:grpSpPr>
            <a:xfrm>
              <a:off x="13231335" y="17706740"/>
              <a:ext cx="3298048" cy="2308324"/>
              <a:chOff x="15900400" y="16483786"/>
              <a:chExt cx="3298048" cy="2308324"/>
            </a:xfrm>
          </p:grpSpPr>
          <p:sp>
            <p:nvSpPr>
              <p:cNvPr id="267" name="Rectangle 266"/>
              <p:cNvSpPr/>
              <p:nvPr/>
            </p:nvSpPr>
            <p:spPr bwMode="auto">
              <a:xfrm>
                <a:off x="16281400" y="18388704"/>
                <a:ext cx="1727200" cy="330183"/>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175125"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smtClean="0">
                  <a:ln>
                    <a:noFill/>
                  </a:ln>
                  <a:solidFill>
                    <a:schemeClr val="tx1"/>
                  </a:solidFill>
                  <a:effectLst/>
                  <a:latin typeface="Arial" charset="0"/>
                </a:endParaRPr>
              </a:p>
            </p:txBody>
          </p:sp>
          <p:sp>
            <p:nvSpPr>
              <p:cNvPr id="268" name="TextBox 267"/>
              <p:cNvSpPr txBox="1"/>
              <p:nvPr/>
            </p:nvSpPr>
            <p:spPr>
              <a:xfrm>
                <a:off x="15900400" y="16483786"/>
                <a:ext cx="3298048" cy="2308324"/>
              </a:xfrm>
              <a:prstGeom prst="rect">
                <a:avLst/>
              </a:prstGeom>
              <a:noFill/>
            </p:spPr>
            <p:txBody>
              <a:bodyPr wrap="none" rtlCol="0">
                <a:spAutoFit/>
              </a:bodyPr>
              <a:lstStyle/>
              <a:p>
                <a:r>
                  <a:rPr lang="en-US" sz="2400" dirty="0" smtClean="0"/>
                  <a:t>For N files or data loop</a:t>
                </a:r>
              </a:p>
              <a:p>
                <a:r>
                  <a:rPr lang="en-US" sz="2400" dirty="0" smtClean="0"/>
                  <a:t>    3. Write header file</a:t>
                </a:r>
              </a:p>
              <a:p>
                <a:r>
                  <a:rPr lang="en-US" sz="2400" dirty="0" smtClean="0"/>
                  <a:t>    4. Write user file</a:t>
                </a:r>
              </a:p>
              <a:p>
                <a:r>
                  <a:rPr lang="en-US" sz="2400" dirty="0" smtClean="0"/>
                  <a:t>    5. Write trailer file</a:t>
                </a:r>
              </a:p>
              <a:p>
                <a:r>
                  <a:rPr lang="en-US" sz="2400" dirty="0" smtClean="0"/>
                  <a:t>End loop</a:t>
                </a:r>
              </a:p>
              <a:p>
                <a:r>
                  <a:rPr lang="en-US" sz="2400" dirty="0" smtClean="0"/>
                  <a:t>6. Flush buffer</a:t>
                </a:r>
                <a:endParaRPr lang="en-US" sz="2400" dirty="0"/>
              </a:p>
            </p:txBody>
          </p:sp>
        </p:grpSp>
        <p:cxnSp>
          <p:nvCxnSpPr>
            <p:cNvPr id="245" name="Straight Connector 244"/>
            <p:cNvCxnSpPr/>
            <p:nvPr/>
          </p:nvCxnSpPr>
          <p:spPr bwMode="auto">
            <a:xfrm rot="10800000" flipV="1">
              <a:off x="6941299" y="18242281"/>
              <a:ext cx="4064000" cy="25446"/>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sp>
          <p:nvSpPr>
            <p:cNvPr id="246" name="TextBox 245"/>
            <p:cNvSpPr txBox="1"/>
            <p:nvPr/>
          </p:nvSpPr>
          <p:spPr>
            <a:xfrm>
              <a:off x="7474699" y="17810556"/>
              <a:ext cx="2282746" cy="461665"/>
            </a:xfrm>
            <a:prstGeom prst="rect">
              <a:avLst/>
            </a:prstGeom>
            <a:noFill/>
          </p:spPr>
          <p:txBody>
            <a:bodyPr wrap="none" rtlCol="0">
              <a:spAutoFit/>
            </a:bodyPr>
            <a:lstStyle/>
            <a:p>
              <a:r>
                <a:rPr lang="en-US" sz="2400" dirty="0" smtClean="0"/>
                <a:t>7. Wrote N files</a:t>
              </a:r>
              <a:endParaRPr lang="en-US" sz="2400" dirty="0"/>
            </a:p>
          </p:txBody>
        </p:sp>
        <p:sp>
          <p:nvSpPr>
            <p:cNvPr id="248" name="Rounded Rectangle 247"/>
            <p:cNvSpPr/>
            <p:nvPr/>
          </p:nvSpPr>
          <p:spPr bwMode="auto">
            <a:xfrm>
              <a:off x="10979899" y="17302584"/>
              <a:ext cx="1625600" cy="1168315"/>
            </a:xfrm>
            <a:prstGeom prst="round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Protocol bridge</a:t>
              </a:r>
              <a:endParaRPr kumimoji="0" lang="en-US" sz="2400" b="0" i="0" u="none" strike="noStrike" cap="none" normalizeH="0" baseline="0" dirty="0" smtClean="0">
                <a:ln>
                  <a:noFill/>
                </a:ln>
                <a:solidFill>
                  <a:schemeClr val="tx1"/>
                </a:solidFill>
                <a:effectLst/>
                <a:latin typeface="Arial" charset="0"/>
              </a:endParaRPr>
            </a:p>
          </p:txBody>
        </p:sp>
        <p:cxnSp>
          <p:nvCxnSpPr>
            <p:cNvPr id="249" name="Straight Connector 248"/>
            <p:cNvCxnSpPr/>
            <p:nvPr/>
          </p:nvCxnSpPr>
          <p:spPr bwMode="auto">
            <a:xfrm rot="16200000" flipH="1">
              <a:off x="10979320" y="18977253"/>
              <a:ext cx="953415" cy="1625"/>
            </a:xfrm>
            <a:prstGeom prst="line">
              <a:avLst/>
            </a:prstGeom>
            <a:solidFill>
              <a:schemeClr val="accent1"/>
            </a:solidFill>
            <a:ln w="127000" cap="flat" cmpd="sng" algn="ctr">
              <a:solidFill>
                <a:schemeClr val="accent6">
                  <a:lumMod val="60000"/>
                  <a:lumOff val="40000"/>
                </a:schemeClr>
              </a:solidFill>
              <a:prstDash val="solid"/>
              <a:round/>
              <a:headEnd type="triangle" w="med" len="med"/>
              <a:tailEnd type="none" w="med" len="med"/>
            </a:ln>
            <a:effectLst/>
          </p:spPr>
        </p:cxnSp>
        <p:cxnSp>
          <p:nvCxnSpPr>
            <p:cNvPr id="250" name="Straight Connector 249"/>
            <p:cNvCxnSpPr/>
            <p:nvPr/>
          </p:nvCxnSpPr>
          <p:spPr bwMode="auto">
            <a:xfrm rot="16200000" flipH="1">
              <a:off x="11642970" y="18986678"/>
              <a:ext cx="959957" cy="14718"/>
            </a:xfrm>
            <a:prstGeom prst="line">
              <a:avLst/>
            </a:prstGeom>
            <a:solidFill>
              <a:schemeClr val="accent1"/>
            </a:solidFill>
            <a:ln w="127000" cap="flat" cmpd="sng" algn="ctr">
              <a:solidFill>
                <a:schemeClr val="accent6">
                  <a:lumMod val="60000"/>
                  <a:lumOff val="40000"/>
                </a:schemeClr>
              </a:solidFill>
              <a:prstDash val="solid"/>
              <a:round/>
              <a:headEnd type="none" w="med" len="med"/>
              <a:tailEnd type="triangle" w="med" len="med"/>
            </a:ln>
            <a:effectLst/>
          </p:spPr>
        </p:cxnSp>
        <p:cxnSp>
          <p:nvCxnSpPr>
            <p:cNvPr id="251" name="Straight Connector 250"/>
            <p:cNvCxnSpPr/>
            <p:nvPr/>
          </p:nvCxnSpPr>
          <p:spPr bwMode="auto">
            <a:xfrm rot="10800000" flipV="1">
              <a:off x="15441137" y="18762012"/>
              <a:ext cx="1744984" cy="1052801"/>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252" name="Straight Connector 251"/>
            <p:cNvCxnSpPr/>
            <p:nvPr/>
          </p:nvCxnSpPr>
          <p:spPr bwMode="auto">
            <a:xfrm rot="16200000" flipH="1">
              <a:off x="6141239" y="16683892"/>
              <a:ext cx="1693331" cy="923612"/>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253" name="Straight Connector 252"/>
            <p:cNvCxnSpPr/>
            <p:nvPr/>
          </p:nvCxnSpPr>
          <p:spPr bwMode="auto">
            <a:xfrm rot="16200000" flipH="1">
              <a:off x="6968654" y="16318282"/>
              <a:ext cx="654241" cy="615741"/>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254" name="Straight Connector 253"/>
            <p:cNvCxnSpPr/>
            <p:nvPr/>
          </p:nvCxnSpPr>
          <p:spPr bwMode="auto">
            <a:xfrm>
              <a:off x="4698116" y="18377211"/>
              <a:ext cx="1212243" cy="981365"/>
            </a:xfrm>
            <a:prstGeom prst="line">
              <a:avLst/>
            </a:prstGeom>
            <a:solidFill>
              <a:schemeClr val="accent1"/>
            </a:solidFill>
            <a:ln w="12700" cap="flat" cmpd="sng" algn="ctr">
              <a:solidFill>
                <a:schemeClr val="tx1"/>
              </a:solidFill>
              <a:prstDash val="lgDash"/>
              <a:round/>
              <a:headEnd type="none" w="med" len="med"/>
              <a:tailEnd type="arrow" w="lg" len="lg"/>
            </a:ln>
            <a:effectLst/>
          </p:spPr>
        </p:cxnSp>
        <p:cxnSp>
          <p:nvCxnSpPr>
            <p:cNvPr id="255" name="Straight Connector 254"/>
            <p:cNvCxnSpPr/>
            <p:nvPr/>
          </p:nvCxnSpPr>
          <p:spPr bwMode="auto">
            <a:xfrm rot="5400000">
              <a:off x="12212042" y="15904551"/>
              <a:ext cx="1308539" cy="1250725"/>
            </a:xfrm>
            <a:prstGeom prst="line">
              <a:avLst/>
            </a:prstGeom>
            <a:solidFill>
              <a:schemeClr val="accent1"/>
            </a:solidFill>
            <a:ln w="12700" cap="flat" cmpd="sng" algn="ctr">
              <a:solidFill>
                <a:schemeClr val="tx1"/>
              </a:solidFill>
              <a:prstDash val="lgDash"/>
              <a:round/>
              <a:headEnd type="none" w="med" len="med"/>
              <a:tailEnd type="arrow" w="lg" len="lg"/>
            </a:ln>
            <a:effectLst/>
          </p:spPr>
        </p:cxnSp>
        <p:sp>
          <p:nvSpPr>
            <p:cNvPr id="258" name="Rounded Rectangle 18"/>
            <p:cNvSpPr/>
            <p:nvPr/>
          </p:nvSpPr>
          <p:spPr bwMode="auto">
            <a:xfrm>
              <a:off x="10600399" y="19465928"/>
              <a:ext cx="2311400" cy="1168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175125" rtl="0" eaLnBrk="1" fontAlgn="base" latinLnBrk="0" hangingPunct="1">
                <a:lnSpc>
                  <a:spcPct val="100000"/>
                </a:lnSpc>
                <a:spcBef>
                  <a:spcPct val="0"/>
                </a:spcBef>
                <a:spcAft>
                  <a:spcPct val="0"/>
                </a:spcAft>
                <a:buClrTx/>
                <a:buSzTx/>
                <a:buFontTx/>
                <a:buNone/>
                <a:tabLst/>
              </a:pPr>
              <a:r>
                <a:rPr lang="en-US" sz="2400" dirty="0" smtClean="0"/>
                <a:t>Legacy tape reader/writer</a:t>
              </a:r>
              <a:endParaRPr kumimoji="0" lang="en-US" sz="2400" b="0" i="0" u="none" strike="noStrike" cap="none" normalizeH="0" baseline="0" dirty="0" smtClean="0">
                <a:ln>
                  <a:noFill/>
                </a:ln>
                <a:solidFill>
                  <a:schemeClr val="tx1"/>
                </a:solidFill>
                <a:effectLst/>
                <a:latin typeface="Arial" charset="0"/>
              </a:endParaRPr>
            </a:p>
          </p:txBody>
        </p:sp>
        <p:cxnSp>
          <p:nvCxnSpPr>
            <p:cNvPr id="292" name="Straight Connector 291"/>
            <p:cNvCxnSpPr/>
            <p:nvPr/>
          </p:nvCxnSpPr>
          <p:spPr bwMode="auto">
            <a:xfrm>
              <a:off x="4698116" y="16241305"/>
              <a:ext cx="1173762" cy="885154"/>
            </a:xfrm>
            <a:prstGeom prst="line">
              <a:avLst/>
            </a:prstGeom>
            <a:solidFill>
              <a:schemeClr val="accent1"/>
            </a:solidFill>
            <a:ln w="12700" cap="flat" cmpd="sng" algn="ctr">
              <a:solidFill>
                <a:schemeClr val="tx1"/>
              </a:solidFill>
              <a:prstDash val="lgDash"/>
              <a:round/>
              <a:headEnd type="none" w="med" len="med"/>
              <a:tailEnd type="arrow" w="lg" len="lg"/>
            </a:ln>
            <a:effectLst/>
          </p:spPr>
        </p:cxnSp>
        <p:sp>
          <p:nvSpPr>
            <p:cNvPr id="139" name="Folded Corner 138"/>
            <p:cNvSpPr/>
            <p:nvPr/>
          </p:nvSpPr>
          <p:spPr bwMode="auto">
            <a:xfrm>
              <a:off x="2001176" y="15364927"/>
              <a:ext cx="2619971" cy="4667129"/>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Legacy tape transfer-manager replaced by the tape gateway</a:t>
              </a:r>
            </a:p>
            <a:p>
              <a:pPr algn="ctr"/>
              <a:endParaRPr lang="en-US" sz="2400" dirty="0" smtClean="0"/>
            </a:p>
            <a:p>
              <a:pPr algn="ctr"/>
              <a:r>
                <a:rPr lang="en-US" sz="2400" dirty="0" smtClean="0"/>
                <a:t>Unlike the legacy tape transfer-manager, multiple tape-gateways can be ran in parallel for redundancy</a:t>
              </a:r>
            </a:p>
            <a:p>
              <a:pPr algn="ctr"/>
              <a:endParaRPr lang="en-US" sz="2400" dirty="0" smtClean="0"/>
            </a:p>
            <a:p>
              <a:endParaRPr lang="en-US" sz="2400" dirty="0"/>
            </a:p>
          </p:txBody>
        </p:sp>
        <p:sp>
          <p:nvSpPr>
            <p:cNvPr id="144" name="Folded Corner 143"/>
            <p:cNvSpPr/>
            <p:nvPr/>
          </p:nvSpPr>
          <p:spPr bwMode="auto">
            <a:xfrm>
              <a:off x="16913662" y="17269880"/>
              <a:ext cx="3235714" cy="1357436"/>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After N files, 1.667 seconds spent flushing is negligible</a:t>
              </a:r>
            </a:p>
            <a:p>
              <a:endParaRPr lang="en-US" sz="2400" dirty="0"/>
            </a:p>
          </p:txBody>
        </p:sp>
        <p:sp>
          <p:nvSpPr>
            <p:cNvPr id="145" name="Folded Corner 144"/>
            <p:cNvSpPr/>
            <p:nvPr/>
          </p:nvSpPr>
          <p:spPr bwMode="auto">
            <a:xfrm>
              <a:off x="13624829" y="15020087"/>
              <a:ext cx="2733889" cy="1702261"/>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Protocol bridge allows old and new installations to co-exist</a:t>
              </a:r>
            </a:p>
            <a:p>
              <a:endParaRPr lang="en-US" sz="2400" dirty="0"/>
            </a:p>
          </p:txBody>
        </p:sp>
        <p:sp>
          <p:nvSpPr>
            <p:cNvPr id="149" name="Folded Corner 148"/>
            <p:cNvSpPr/>
            <p:nvPr/>
          </p:nvSpPr>
          <p:spPr bwMode="auto">
            <a:xfrm>
              <a:off x="5504741" y="15154783"/>
              <a:ext cx="2252840" cy="1009534"/>
            </a:xfrm>
            <a:prstGeom prst="foldedCorner">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r>
                <a:rPr lang="en-US" sz="2400" dirty="0" smtClean="0"/>
                <a:t>More efficient bulk-protocol</a:t>
              </a:r>
              <a:endParaRPr lang="en-US" sz="2400" dirty="0"/>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175125"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175125" rtl="0" eaLnBrk="1" fontAlgn="base" latinLnBrk="0" hangingPunct="1">
          <a:lnSpc>
            <a:spcPct val="100000"/>
          </a:lnSpc>
          <a:spcBef>
            <a:spcPct val="0"/>
          </a:spcBef>
          <a:spcAft>
            <a:spcPct val="0"/>
          </a:spcAft>
          <a:buClrTx/>
          <a:buSzTx/>
          <a:buFontTx/>
          <a:buNone/>
          <a:tabLst/>
          <a:defRPr kumimoji="0" 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0102AF2D0053428879FE67D37F1E44" ma:contentTypeVersion="0" ma:contentTypeDescription="Create a new document." ma:contentTypeScope="" ma:versionID="737cfe8c20b4f56d95eeedd7ff508c4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6DAC33-CFF7-41E7-85A5-6CB846289E2F}">
  <ds:schemaRefs>
    <ds:schemaRef ds:uri="http://schemas.microsoft.com/office/2006/metadata/properties"/>
  </ds:schemaRefs>
</ds:datastoreItem>
</file>

<file path=customXml/itemProps2.xml><?xml version="1.0" encoding="utf-8"?>
<ds:datastoreItem xmlns:ds="http://schemas.openxmlformats.org/officeDocument/2006/customXml" ds:itemID="{87693937-2FEC-475A-8184-97AED89288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61D2B26-5086-4609-A8CA-C116225763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21510</TotalTime>
  <Words>684</Words>
  <Application>Microsoft Macintosh PowerPoint</Application>
  <PresentationFormat>Custom</PresentationFormat>
  <Paragraphs>95</Paragraphs>
  <Slides>1</Slides>
  <Notes>1</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Default Design</vt:lpstr>
      <vt:lpstr>Slide 1</vt:lpstr>
    </vt:vector>
  </TitlesOfParts>
  <Company>CERN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IT-DM Poster template</dc:title>
  <dc:creator>Alberto Pace</dc:creator>
  <cp:lastModifiedBy>Steven Murray</cp:lastModifiedBy>
  <cp:revision>282</cp:revision>
  <cp:lastPrinted>2012-05-09T11:35:59Z</cp:lastPrinted>
  <dcterms:created xsi:type="dcterms:W3CDTF">2012-05-16T14:49:15Z</dcterms:created>
  <dcterms:modified xsi:type="dcterms:W3CDTF">2012-05-16T14:49:43Z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0x010100320102AF2D0053428879FE67D37F1E44</vt:lpwstr>
  </property>
</Properties>
</file>